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Halant Light" pitchFamily="2" charset="0"/>
      <p:regular r:id="rId34"/>
    </p:embeddedFont>
    <p:embeddedFont>
      <p:font typeface="Halant Medium" pitchFamily="2" charset="0"/>
      <p:regular r:id="rId35"/>
    </p:embeddedFont>
    <p:embeddedFont>
      <p:font typeface="Overpass Light" panose="020B0604020202020204" pitchFamily="3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4.fntdata"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3.fntdata"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7.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1.fntdata" /><Relationship Id="rId35" Type="http://schemas.openxmlformats.org/officeDocument/2006/relationships/font" Target="fonts/font6.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2.jpeg" /><Relationship Id="rId1" Type="http://schemas.openxmlformats.org/officeDocument/2006/relationships/slideLayout" Target="../slideLayouts/slideLayout7.xml" /><Relationship Id="rId4" Type="http://schemas.openxmlformats.org/officeDocument/2006/relationships/image" Target="../media/image18.png"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4.jpeg" /><Relationship Id="rId1" Type="http://schemas.openxmlformats.org/officeDocument/2006/relationships/slideLayout" Target="../slideLayouts/slideLayout7.xml" /><Relationship Id="rId5" Type="http://schemas.openxmlformats.org/officeDocument/2006/relationships/image" Target="../media/image25.jpeg" /><Relationship Id="rId4" Type="http://schemas.openxmlformats.org/officeDocument/2006/relationships/image" Target="../media/image24.jpeg" /></Relationships>
</file>

<file path=ppt/slides/_rels/slide17.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27.png" /></Relationships>
</file>

<file path=ppt/slides/_rels/slide19.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25.jpeg" /><Relationship Id="rId4" Type="http://schemas.openxmlformats.org/officeDocument/2006/relationships/image" Target="../media/image24.jpe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jpeg" /><Relationship Id="rId1" Type="http://schemas.openxmlformats.org/officeDocument/2006/relationships/slideLayout" Target="../slideLayouts/slideLayout7.xml" /><Relationship Id="rId4" Type="http://schemas.openxmlformats.org/officeDocument/2006/relationships/image" Target="../media/image30.png" /></Relationships>
</file>

<file path=ppt/slides/_rels/slide22.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4.jpeg" /><Relationship Id="rId1" Type="http://schemas.openxmlformats.org/officeDocument/2006/relationships/slideLayout" Target="../slideLayouts/slideLayout7.xml" /><Relationship Id="rId5" Type="http://schemas.openxmlformats.org/officeDocument/2006/relationships/image" Target="../media/image25.jpeg" /><Relationship Id="rId4" Type="http://schemas.openxmlformats.org/officeDocument/2006/relationships/image" Target="../media/image24.jpeg" /></Relationships>
</file>

<file path=ppt/slides/_rels/slide23.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30.png" /></Relationships>
</file>

<file path=ppt/slides/_rels/slide25.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25.jpeg" /><Relationship Id="rId4" Type="http://schemas.openxmlformats.org/officeDocument/2006/relationships/image" Target="../media/image24.jpeg" /></Relationships>
</file>

<file path=ppt/slides/_rels/slide26.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4.png" /></Relationships>
</file>

<file path=ppt/slides/_rels/slide28.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4.jpeg" /><Relationship Id="rId1" Type="http://schemas.openxmlformats.org/officeDocument/2006/relationships/slideLayout" Target="../slideLayouts/slideLayout7.xml" /><Relationship Id="rId5" Type="http://schemas.openxmlformats.org/officeDocument/2006/relationships/image" Target="../media/image9.jpeg" /><Relationship Id="rId4" Type="http://schemas.openxmlformats.org/officeDocument/2006/relationships/image" Target="../media/image8.jpeg" /></Relationships>
</file>

<file path=ppt/slides/_rels/slide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54022" b="3789"/>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4306385"/>
            <a:ext cx="12249243" cy="5980615"/>
          </a:xfrm>
          <a:prstGeom prst="rect">
            <a:avLst/>
          </a:prstGeom>
          <a:solidFill>
            <a:srgbClr val="FFFFFF"/>
          </a:solidFill>
        </p:spPr>
      </p:sp>
      <p:sp>
        <p:nvSpPr>
          <p:cNvPr id="3" name="AutoShape 3"/>
          <p:cNvSpPr/>
          <p:nvPr/>
        </p:nvSpPr>
        <p:spPr>
          <a:xfrm>
            <a:off x="989325" y="-1934218"/>
            <a:ext cx="39375" cy="12481207"/>
          </a:xfrm>
          <a:prstGeom prst="rect">
            <a:avLst/>
          </a:prstGeom>
          <a:solidFill>
            <a:srgbClr val="1B1B1B"/>
          </a:solidFill>
        </p:spPr>
      </p:sp>
      <p:grpSp>
        <p:nvGrpSpPr>
          <p:cNvPr id="4" name="Group 4"/>
          <p:cNvGrpSpPr/>
          <p:nvPr/>
        </p:nvGrpSpPr>
        <p:grpSpPr>
          <a:xfrm>
            <a:off x="2284452" y="5803102"/>
            <a:ext cx="7979819" cy="3259937"/>
            <a:chOff x="0" y="247650"/>
            <a:chExt cx="10639759" cy="4346582"/>
          </a:xfrm>
        </p:grpSpPr>
        <p:sp>
          <p:nvSpPr>
            <p:cNvPr id="5" name="TextBox 5"/>
            <p:cNvSpPr txBox="1"/>
            <p:nvPr/>
          </p:nvSpPr>
          <p:spPr>
            <a:xfrm>
              <a:off x="0" y="247650"/>
              <a:ext cx="10639759" cy="1856636"/>
            </a:xfrm>
            <a:prstGeom prst="rect">
              <a:avLst/>
            </a:prstGeom>
          </p:spPr>
          <p:txBody>
            <a:bodyPr lIns="0" tIns="0" rIns="0" bIns="0" rtlCol="0" anchor="t">
              <a:spAutoFit/>
            </a:bodyPr>
            <a:lstStyle/>
            <a:p>
              <a:pPr>
                <a:lnSpc>
                  <a:spcPts val="9880"/>
                </a:lnSpc>
              </a:pPr>
              <a:r>
                <a:rPr lang="en-US" sz="10400">
                  <a:solidFill>
                    <a:srgbClr val="1B1B1B"/>
                  </a:solidFill>
                  <a:latin typeface="Halant Medium"/>
                </a:rPr>
                <a:t>Data Mining</a:t>
              </a:r>
            </a:p>
          </p:txBody>
        </p:sp>
        <p:sp>
          <p:nvSpPr>
            <p:cNvPr id="6" name="TextBox 6"/>
            <p:cNvSpPr txBox="1"/>
            <p:nvPr/>
          </p:nvSpPr>
          <p:spPr>
            <a:xfrm>
              <a:off x="0" y="2542388"/>
              <a:ext cx="7986804" cy="2051844"/>
            </a:xfrm>
            <a:prstGeom prst="rect">
              <a:avLst/>
            </a:prstGeom>
          </p:spPr>
          <p:txBody>
            <a:bodyPr lIns="0" tIns="0" rIns="0" bIns="0" rtlCol="0" anchor="t">
              <a:spAutoFit/>
            </a:bodyPr>
            <a:lstStyle/>
            <a:p>
              <a:pPr>
                <a:lnSpc>
                  <a:spcPts val="3951"/>
                </a:lnSpc>
                <a:spcBef>
                  <a:spcPct val="0"/>
                </a:spcBef>
              </a:pPr>
              <a:r>
                <a:rPr lang="en-US" sz="2822" dirty="0">
                  <a:solidFill>
                    <a:srgbClr val="1B1B1B"/>
                  </a:solidFill>
                  <a:latin typeface="Halant Light"/>
                </a:rPr>
                <a:t>E-Commerce </a:t>
              </a:r>
              <a:r>
                <a:rPr lang="en-US" sz="2822" dirty="0" err="1">
                  <a:solidFill>
                    <a:srgbClr val="1B1B1B"/>
                  </a:solidFill>
                  <a:latin typeface="Halant Light"/>
                </a:rPr>
                <a:t>DataSales</a:t>
              </a:r>
              <a:r>
                <a:rPr lang="en-US" sz="2822" dirty="0">
                  <a:solidFill>
                    <a:srgbClr val="1B1B1B"/>
                  </a:solidFill>
                  <a:latin typeface="Halant Light"/>
                </a:rPr>
                <a:t> details from Indian e-commerce website</a:t>
              </a:r>
            </a:p>
            <a:p>
              <a:pPr>
                <a:lnSpc>
                  <a:spcPts val="3951"/>
                </a:lnSpc>
                <a:spcBef>
                  <a:spcPct val="0"/>
                </a:spcBef>
              </a:pPr>
              <a:r>
                <a:rPr lang="en-US" sz="2822" dirty="0" err="1">
                  <a:solidFill>
                    <a:srgbClr val="1B1B1B"/>
                  </a:solidFill>
                  <a:latin typeface="Halant Light"/>
                </a:rPr>
                <a:t>Grup</a:t>
              </a:r>
              <a:r>
                <a:rPr lang="en-US" sz="2822">
                  <a:solidFill>
                    <a:srgbClr val="1B1B1B"/>
                  </a:solidFill>
                  <a:latin typeface="Halant Light"/>
                </a:rPr>
                <a:t> D  </a:t>
              </a:r>
              <a:r>
                <a:rPr lang="en-US" sz="2822" dirty="0">
                  <a:solidFill>
                    <a:srgbClr val="1B1B1B"/>
                  </a:solidFill>
                  <a:latin typeface="Halant Light"/>
                </a:rPr>
                <a:t>- Universitas Indonesia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97103"/>
            <a:ext cx="39375" cy="12481207"/>
          </a:xfrm>
          <a:prstGeom prst="rect">
            <a:avLst/>
          </a:prstGeom>
          <a:solidFill>
            <a:srgbClr val="FFFFFF"/>
          </a:solidFill>
        </p:spPr>
      </p:sp>
      <p:pic>
        <p:nvPicPr>
          <p:cNvPr id="3" name="Picture 3"/>
          <p:cNvPicPr>
            <a:picLocks noChangeAspect="1"/>
          </p:cNvPicPr>
          <p:nvPr/>
        </p:nvPicPr>
        <p:blipFill>
          <a:blip r:embed="rId3"/>
          <a:srcRect/>
          <a:stretch>
            <a:fillRect/>
          </a:stretch>
        </p:blipFill>
        <p:spPr>
          <a:xfrm>
            <a:off x="3249668" y="369027"/>
            <a:ext cx="12391200" cy="6748336"/>
          </a:xfrm>
          <a:prstGeom prst="rect">
            <a:avLst/>
          </a:prstGeom>
        </p:spPr>
      </p:pic>
      <p:sp>
        <p:nvSpPr>
          <p:cNvPr id="4" name="TextBox 4"/>
          <p:cNvSpPr txBox="1"/>
          <p:nvPr/>
        </p:nvSpPr>
        <p:spPr>
          <a:xfrm>
            <a:off x="2725380" y="7378131"/>
            <a:ext cx="13439776" cy="2637516"/>
          </a:xfrm>
          <a:prstGeom prst="rect">
            <a:avLst/>
          </a:prstGeom>
        </p:spPr>
        <p:txBody>
          <a:bodyPr lIns="0" tIns="0" rIns="0" bIns="0" rtlCol="0" anchor="t">
            <a:spAutoFit/>
          </a:bodyPr>
          <a:lstStyle/>
          <a:p>
            <a:pPr algn="just">
              <a:lnSpc>
                <a:spcPts val="4199"/>
              </a:lnSpc>
              <a:spcBef>
                <a:spcPct val="0"/>
              </a:spcBef>
            </a:pPr>
            <a:r>
              <a:rPr lang="en-US" sz="2999">
                <a:solidFill>
                  <a:srgbClr val="FFFFFF"/>
                </a:solidFill>
                <a:latin typeface="Halant Light"/>
              </a:rPr>
              <a:t>Kebijakan evaluasi pengalokasian dana yang telah disebutkan sebelumnya perlu ditenkankan ke beberapa kota di antaranya Ahmedabad, Chandigarh, Indore, dan beberapa kota lain yang profitnya masih negatif. Kota Udaipur dapat dijadikan contoh yang baik mengingat profit yang dihasilkan selalu positif dan cenderung tinggi dibandingkan kota-kota lainnya.</a:t>
            </a:r>
          </a:p>
        </p:txBody>
      </p:sp>
      <p:sp>
        <p:nvSpPr>
          <p:cNvPr id="5" name="TextBox 5"/>
          <p:cNvSpPr txBox="1"/>
          <p:nvPr/>
        </p:nvSpPr>
        <p:spPr>
          <a:xfrm>
            <a:off x="16545440" y="9060203"/>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3097508"/>
            <a:ext cx="18288000" cy="7608592"/>
          </a:xfrm>
          <a:prstGeom prst="rect">
            <a:avLst/>
          </a:prstGeom>
          <a:solidFill>
            <a:srgbClr val="FFFFFF"/>
          </a:solidFill>
        </p:spPr>
      </p:sp>
      <p:pic>
        <p:nvPicPr>
          <p:cNvPr id="3" name="Picture 3"/>
          <p:cNvPicPr>
            <a:picLocks noChangeAspect="1"/>
          </p:cNvPicPr>
          <p:nvPr/>
        </p:nvPicPr>
        <p:blipFill>
          <a:blip r:embed="rId3"/>
          <a:srcRect/>
          <a:stretch>
            <a:fillRect/>
          </a:stretch>
        </p:blipFill>
        <p:spPr>
          <a:xfrm>
            <a:off x="811886" y="375902"/>
            <a:ext cx="10075764" cy="4856463"/>
          </a:xfrm>
          <a:prstGeom prst="rect">
            <a:avLst/>
          </a:prstGeom>
        </p:spPr>
      </p:pic>
      <p:pic>
        <p:nvPicPr>
          <p:cNvPr id="4" name="Picture 4"/>
          <p:cNvPicPr>
            <a:picLocks noChangeAspect="1"/>
          </p:cNvPicPr>
          <p:nvPr/>
        </p:nvPicPr>
        <p:blipFill>
          <a:blip r:embed="rId4"/>
          <a:srcRect/>
          <a:stretch>
            <a:fillRect/>
          </a:stretch>
        </p:blipFill>
        <p:spPr>
          <a:xfrm>
            <a:off x="2188487" y="5143500"/>
            <a:ext cx="7322562" cy="4997252"/>
          </a:xfrm>
          <a:prstGeom prst="rect">
            <a:avLst/>
          </a:prstGeom>
        </p:spPr>
      </p:pic>
      <p:sp>
        <p:nvSpPr>
          <p:cNvPr id="5" name="TextBox 5"/>
          <p:cNvSpPr txBox="1"/>
          <p:nvPr/>
        </p:nvSpPr>
        <p:spPr>
          <a:xfrm>
            <a:off x="11376870" y="971550"/>
            <a:ext cx="6096109" cy="8207375"/>
          </a:xfrm>
          <a:prstGeom prst="rect">
            <a:avLst/>
          </a:prstGeom>
        </p:spPr>
        <p:txBody>
          <a:bodyPr lIns="0" tIns="0" rIns="0" bIns="0" rtlCol="0" anchor="t">
            <a:spAutoFit/>
          </a:bodyPr>
          <a:lstStyle/>
          <a:p>
            <a:pPr algn="just">
              <a:lnSpc>
                <a:spcPts val="4017"/>
              </a:lnSpc>
              <a:spcBef>
                <a:spcPct val="0"/>
              </a:spcBef>
            </a:pPr>
            <a:r>
              <a:rPr lang="en-US" sz="2869" dirty="0">
                <a:solidFill>
                  <a:srgbClr val="1B1B1B"/>
                </a:solidFill>
                <a:latin typeface="Halant Light"/>
              </a:rPr>
              <a:t>Dari data </a:t>
            </a:r>
            <a:r>
              <a:rPr lang="en-US" sz="2869" dirty="0" err="1">
                <a:solidFill>
                  <a:srgbClr val="1B1B1B"/>
                </a:solidFill>
                <a:latin typeface="Halant Light"/>
              </a:rPr>
              <a:t>jumlah</a:t>
            </a:r>
            <a:r>
              <a:rPr lang="en-US" sz="2869" dirty="0">
                <a:solidFill>
                  <a:srgbClr val="1B1B1B"/>
                </a:solidFill>
                <a:latin typeface="Halant Light"/>
              </a:rPr>
              <a:t> </a:t>
            </a:r>
            <a:r>
              <a:rPr lang="en-US" sz="2869" dirty="0" err="1">
                <a:solidFill>
                  <a:srgbClr val="1B1B1B"/>
                </a:solidFill>
                <a:latin typeface="Halant Light"/>
              </a:rPr>
              <a:t>barang</a:t>
            </a:r>
            <a:r>
              <a:rPr lang="en-US" sz="2869" dirty="0">
                <a:solidFill>
                  <a:srgbClr val="1B1B1B"/>
                </a:solidFill>
                <a:latin typeface="Halant Light"/>
              </a:rPr>
              <a:t> yang </a:t>
            </a:r>
            <a:r>
              <a:rPr lang="en-US" sz="2869" dirty="0" err="1">
                <a:solidFill>
                  <a:srgbClr val="1B1B1B"/>
                </a:solidFill>
                <a:latin typeface="Halant Light"/>
              </a:rPr>
              <a:t>dibeli</a:t>
            </a:r>
            <a:r>
              <a:rPr lang="en-US" sz="2869" dirty="0">
                <a:solidFill>
                  <a:srgbClr val="1B1B1B"/>
                </a:solidFill>
                <a:latin typeface="Halant Light"/>
              </a:rPr>
              <a:t> </a:t>
            </a:r>
            <a:r>
              <a:rPr lang="en-US" sz="2869" dirty="0" err="1">
                <a:solidFill>
                  <a:srgbClr val="1B1B1B"/>
                </a:solidFill>
                <a:latin typeface="Halant Light"/>
              </a:rPr>
              <a:t>terlihat</a:t>
            </a:r>
            <a:r>
              <a:rPr lang="en-US" sz="2869" dirty="0">
                <a:solidFill>
                  <a:srgbClr val="1B1B1B"/>
                </a:solidFill>
                <a:latin typeface="Halant Light"/>
              </a:rPr>
              <a:t> </a:t>
            </a:r>
            <a:r>
              <a:rPr lang="en-US" sz="2869" dirty="0" err="1">
                <a:solidFill>
                  <a:srgbClr val="1B1B1B"/>
                </a:solidFill>
                <a:latin typeface="Halant Light"/>
              </a:rPr>
              <a:t>dari</a:t>
            </a:r>
            <a:r>
              <a:rPr lang="en-US" sz="2869" dirty="0">
                <a:solidFill>
                  <a:srgbClr val="1B1B1B"/>
                </a:solidFill>
                <a:latin typeface="Halant Light"/>
              </a:rPr>
              <a:t> 3 </a:t>
            </a:r>
            <a:r>
              <a:rPr lang="en-US" sz="2869" dirty="0" err="1">
                <a:solidFill>
                  <a:srgbClr val="1B1B1B"/>
                </a:solidFill>
                <a:latin typeface="Halant Light"/>
              </a:rPr>
              <a:t>kategori</a:t>
            </a:r>
            <a:r>
              <a:rPr lang="en-US" sz="2869" dirty="0">
                <a:solidFill>
                  <a:srgbClr val="1B1B1B"/>
                </a:solidFill>
                <a:latin typeface="Halant Light"/>
              </a:rPr>
              <a:t> </a:t>
            </a:r>
            <a:r>
              <a:rPr lang="en-US" sz="2869" dirty="0" err="1">
                <a:solidFill>
                  <a:srgbClr val="1B1B1B"/>
                </a:solidFill>
                <a:latin typeface="Halant Light"/>
              </a:rPr>
              <a:t>tersebut</a:t>
            </a:r>
            <a:r>
              <a:rPr lang="en-US" sz="2869" dirty="0">
                <a:solidFill>
                  <a:srgbClr val="1B1B1B"/>
                </a:solidFill>
                <a:latin typeface="Halant Light"/>
              </a:rPr>
              <a:t> </a:t>
            </a:r>
            <a:r>
              <a:rPr lang="en-US" sz="2869" dirty="0" err="1">
                <a:solidFill>
                  <a:srgbClr val="1B1B1B"/>
                </a:solidFill>
                <a:latin typeface="Halant Light"/>
              </a:rPr>
              <a:t>jumlahnya</a:t>
            </a:r>
            <a:r>
              <a:rPr lang="en-US" sz="2869" dirty="0">
                <a:solidFill>
                  <a:srgbClr val="1B1B1B"/>
                </a:solidFill>
                <a:latin typeface="Halant Light"/>
              </a:rPr>
              <a:t> </a:t>
            </a:r>
            <a:r>
              <a:rPr lang="en-US" sz="2869" dirty="0" err="1">
                <a:solidFill>
                  <a:srgbClr val="1B1B1B"/>
                </a:solidFill>
                <a:latin typeface="Halant Light"/>
              </a:rPr>
              <a:t>tidak</a:t>
            </a:r>
            <a:r>
              <a:rPr lang="en-US" sz="2869" dirty="0">
                <a:solidFill>
                  <a:srgbClr val="1B1B1B"/>
                </a:solidFill>
                <a:latin typeface="Halant Light"/>
              </a:rPr>
              <a:t> </a:t>
            </a:r>
            <a:r>
              <a:rPr lang="en-US" sz="2869" dirty="0" err="1">
                <a:solidFill>
                  <a:srgbClr val="1B1B1B"/>
                </a:solidFill>
                <a:latin typeface="Halant Light"/>
              </a:rPr>
              <a:t>terlalu</a:t>
            </a:r>
            <a:r>
              <a:rPr lang="en-US" sz="2869" dirty="0">
                <a:solidFill>
                  <a:srgbClr val="1B1B1B"/>
                </a:solidFill>
                <a:latin typeface="Halant Light"/>
              </a:rPr>
              <a:t> </a:t>
            </a:r>
            <a:r>
              <a:rPr lang="en-US" sz="2869" dirty="0" err="1">
                <a:solidFill>
                  <a:srgbClr val="1B1B1B"/>
                </a:solidFill>
                <a:latin typeface="Halant Light"/>
              </a:rPr>
              <a:t>berbeda</a:t>
            </a:r>
            <a:r>
              <a:rPr lang="en-US" sz="2869" dirty="0">
                <a:solidFill>
                  <a:srgbClr val="1B1B1B"/>
                </a:solidFill>
                <a:latin typeface="Halant Light"/>
              </a:rPr>
              <a:t> </a:t>
            </a:r>
            <a:r>
              <a:rPr lang="en-US" sz="2869" dirty="0" err="1">
                <a:solidFill>
                  <a:srgbClr val="1B1B1B"/>
                </a:solidFill>
                <a:latin typeface="Halant Light"/>
              </a:rPr>
              <a:t>jauh</a:t>
            </a:r>
            <a:r>
              <a:rPr lang="en-US" sz="2869" dirty="0">
                <a:solidFill>
                  <a:srgbClr val="1B1B1B"/>
                </a:solidFill>
                <a:latin typeface="Halant Light"/>
              </a:rPr>
              <a:t>, dan </a:t>
            </a:r>
            <a:r>
              <a:rPr lang="en-US" sz="2869" dirty="0" err="1">
                <a:solidFill>
                  <a:srgbClr val="1B1B1B"/>
                </a:solidFill>
                <a:latin typeface="Halant Light"/>
              </a:rPr>
              <a:t>terjadi</a:t>
            </a:r>
            <a:r>
              <a:rPr lang="en-US" sz="2869" dirty="0">
                <a:solidFill>
                  <a:srgbClr val="1B1B1B"/>
                </a:solidFill>
                <a:latin typeface="Halant Light"/>
              </a:rPr>
              <a:t> </a:t>
            </a:r>
            <a:r>
              <a:rPr lang="en-US" sz="2869" dirty="0" err="1">
                <a:solidFill>
                  <a:srgbClr val="1B1B1B"/>
                </a:solidFill>
                <a:latin typeface="Halant Light"/>
              </a:rPr>
              <a:t>penurunan</a:t>
            </a:r>
            <a:r>
              <a:rPr lang="en-US" sz="2869" dirty="0">
                <a:solidFill>
                  <a:srgbClr val="1B1B1B"/>
                </a:solidFill>
                <a:latin typeface="Halant Light"/>
              </a:rPr>
              <a:t> </a:t>
            </a:r>
            <a:r>
              <a:rPr lang="en-US" sz="2869" dirty="0" err="1">
                <a:solidFill>
                  <a:srgbClr val="1B1B1B"/>
                </a:solidFill>
                <a:latin typeface="Halant Light"/>
              </a:rPr>
              <a:t>jumlah</a:t>
            </a:r>
            <a:r>
              <a:rPr lang="en-US" sz="2869" dirty="0">
                <a:solidFill>
                  <a:srgbClr val="1B1B1B"/>
                </a:solidFill>
                <a:latin typeface="Halant Light"/>
              </a:rPr>
              <a:t> </a:t>
            </a:r>
            <a:r>
              <a:rPr lang="en-US" sz="2869" dirty="0" err="1">
                <a:solidFill>
                  <a:srgbClr val="1B1B1B"/>
                </a:solidFill>
                <a:latin typeface="Halant Light"/>
              </a:rPr>
              <a:t>barang</a:t>
            </a:r>
            <a:r>
              <a:rPr lang="en-US" sz="2869" dirty="0">
                <a:solidFill>
                  <a:srgbClr val="1B1B1B"/>
                </a:solidFill>
                <a:latin typeface="Halant Light"/>
              </a:rPr>
              <a:t> yang </a:t>
            </a:r>
            <a:r>
              <a:rPr lang="en-US" sz="2869" dirty="0" err="1">
                <a:solidFill>
                  <a:srgbClr val="1B1B1B"/>
                </a:solidFill>
                <a:latin typeface="Halant Light"/>
              </a:rPr>
              <a:t>dibeli</a:t>
            </a:r>
            <a:r>
              <a:rPr lang="en-US" sz="2869" dirty="0">
                <a:solidFill>
                  <a:srgbClr val="1B1B1B"/>
                </a:solidFill>
                <a:latin typeface="Halant Light"/>
              </a:rPr>
              <a:t> </a:t>
            </a:r>
            <a:r>
              <a:rPr lang="en-US" sz="2869" dirty="0" err="1">
                <a:solidFill>
                  <a:srgbClr val="1B1B1B"/>
                </a:solidFill>
                <a:latin typeface="Halant Light"/>
              </a:rPr>
              <a:t>setiap</a:t>
            </a:r>
            <a:r>
              <a:rPr lang="en-US" sz="2869" dirty="0">
                <a:solidFill>
                  <a:srgbClr val="1B1B1B"/>
                </a:solidFill>
                <a:latin typeface="Halant Light"/>
              </a:rPr>
              <a:t> </a:t>
            </a:r>
            <a:r>
              <a:rPr lang="en-US" sz="2869" dirty="0" err="1">
                <a:solidFill>
                  <a:srgbClr val="1B1B1B"/>
                </a:solidFill>
                <a:latin typeface="Halant Light"/>
              </a:rPr>
              <a:t>hari</a:t>
            </a:r>
            <a:r>
              <a:rPr lang="en-US" sz="2869" dirty="0">
                <a:solidFill>
                  <a:srgbClr val="1B1B1B"/>
                </a:solidFill>
                <a:latin typeface="Halant Light"/>
              </a:rPr>
              <a:t> </a:t>
            </a:r>
            <a:r>
              <a:rPr lang="en-US" sz="2869" dirty="0" err="1">
                <a:solidFill>
                  <a:srgbClr val="1B1B1B"/>
                </a:solidFill>
                <a:latin typeface="Halant Light"/>
              </a:rPr>
              <a:t>minggu-rabu</a:t>
            </a:r>
            <a:r>
              <a:rPr lang="en-US" sz="2869" dirty="0">
                <a:solidFill>
                  <a:srgbClr val="1B1B1B"/>
                </a:solidFill>
                <a:latin typeface="Halant Light"/>
              </a:rPr>
              <a:t> dan </a:t>
            </a:r>
            <a:r>
              <a:rPr lang="en-US" sz="2869" dirty="0" err="1">
                <a:solidFill>
                  <a:srgbClr val="1B1B1B"/>
                </a:solidFill>
                <a:latin typeface="Halant Light"/>
              </a:rPr>
              <a:t>kamis</a:t>
            </a:r>
            <a:r>
              <a:rPr lang="en-US" sz="2869" dirty="0">
                <a:solidFill>
                  <a:srgbClr val="1B1B1B"/>
                </a:solidFill>
                <a:latin typeface="Halant Light"/>
              </a:rPr>
              <a:t> - </a:t>
            </a:r>
            <a:r>
              <a:rPr lang="en-US" sz="2869" dirty="0" err="1">
                <a:solidFill>
                  <a:srgbClr val="1B1B1B"/>
                </a:solidFill>
                <a:latin typeface="Halant Light"/>
              </a:rPr>
              <a:t>sabtu</a:t>
            </a:r>
            <a:endParaRPr lang="en-US" sz="2869" dirty="0">
              <a:solidFill>
                <a:srgbClr val="1B1B1B"/>
              </a:solidFill>
              <a:latin typeface="Halant Light"/>
            </a:endParaRPr>
          </a:p>
          <a:p>
            <a:pPr algn="just">
              <a:lnSpc>
                <a:spcPts val="4017"/>
              </a:lnSpc>
              <a:spcBef>
                <a:spcPct val="0"/>
              </a:spcBef>
            </a:pPr>
            <a:endParaRPr lang="en-US" sz="2869" dirty="0">
              <a:solidFill>
                <a:srgbClr val="1B1B1B"/>
              </a:solidFill>
              <a:latin typeface="Halant Light"/>
            </a:endParaRPr>
          </a:p>
          <a:p>
            <a:pPr algn="just">
              <a:lnSpc>
                <a:spcPts val="4017"/>
              </a:lnSpc>
              <a:spcBef>
                <a:spcPct val="0"/>
              </a:spcBef>
            </a:pPr>
            <a:r>
              <a:rPr lang="en-US" sz="2869" dirty="0" err="1">
                <a:solidFill>
                  <a:srgbClr val="1B1B1B"/>
                </a:solidFill>
                <a:latin typeface="Halant Light"/>
              </a:rPr>
              <a:t>Asumsi</a:t>
            </a:r>
            <a:r>
              <a:rPr lang="en-US" sz="2869" dirty="0">
                <a:solidFill>
                  <a:srgbClr val="1B1B1B"/>
                </a:solidFill>
                <a:latin typeface="Halant Light"/>
              </a:rPr>
              <a:t> : </a:t>
            </a:r>
            <a:r>
              <a:rPr lang="en-US" sz="2869" dirty="0" err="1">
                <a:solidFill>
                  <a:srgbClr val="1B1B1B"/>
                </a:solidFill>
                <a:latin typeface="Halant Light"/>
              </a:rPr>
              <a:t>Jumlah</a:t>
            </a:r>
            <a:r>
              <a:rPr lang="en-US" sz="2869" dirty="0">
                <a:solidFill>
                  <a:srgbClr val="1B1B1B"/>
                </a:solidFill>
                <a:latin typeface="Halant Light"/>
              </a:rPr>
              <a:t> </a:t>
            </a:r>
            <a:r>
              <a:rPr lang="en-US" sz="2869" dirty="0" err="1">
                <a:solidFill>
                  <a:srgbClr val="1B1B1B"/>
                </a:solidFill>
                <a:latin typeface="Halant Light"/>
              </a:rPr>
              <a:t>barang</a:t>
            </a:r>
            <a:r>
              <a:rPr lang="en-US" sz="2869" dirty="0">
                <a:solidFill>
                  <a:srgbClr val="1B1B1B"/>
                </a:solidFill>
                <a:latin typeface="Halant Light"/>
              </a:rPr>
              <a:t> </a:t>
            </a:r>
            <a:r>
              <a:rPr lang="en-US" sz="2869" dirty="0" err="1">
                <a:solidFill>
                  <a:srgbClr val="1B1B1B"/>
                </a:solidFill>
                <a:latin typeface="Halant Light"/>
              </a:rPr>
              <a:t>dijual</a:t>
            </a:r>
            <a:r>
              <a:rPr lang="en-US" sz="2869" dirty="0">
                <a:solidFill>
                  <a:srgbClr val="1B1B1B"/>
                </a:solidFill>
                <a:latin typeface="Halant Light"/>
              </a:rPr>
              <a:t> </a:t>
            </a:r>
            <a:r>
              <a:rPr lang="en-US" sz="2869" dirty="0" err="1">
                <a:solidFill>
                  <a:srgbClr val="1B1B1B"/>
                </a:solidFill>
                <a:latin typeface="Halant Light"/>
              </a:rPr>
              <a:t>menurun</a:t>
            </a:r>
            <a:r>
              <a:rPr lang="en-US" sz="2869" dirty="0">
                <a:solidFill>
                  <a:srgbClr val="1B1B1B"/>
                </a:solidFill>
                <a:latin typeface="Halant Light"/>
              </a:rPr>
              <a:t> </a:t>
            </a:r>
            <a:r>
              <a:rPr lang="en-US" sz="2869" dirty="0" err="1">
                <a:solidFill>
                  <a:srgbClr val="1B1B1B"/>
                </a:solidFill>
                <a:latin typeface="Halant Light"/>
              </a:rPr>
              <a:t>karena</a:t>
            </a:r>
            <a:r>
              <a:rPr lang="en-US" sz="2869" dirty="0">
                <a:solidFill>
                  <a:srgbClr val="1B1B1B"/>
                </a:solidFill>
                <a:latin typeface="Halant Light"/>
              </a:rPr>
              <a:t> </a:t>
            </a:r>
            <a:r>
              <a:rPr lang="en-US" sz="2869" dirty="0" err="1">
                <a:solidFill>
                  <a:srgbClr val="1B1B1B"/>
                </a:solidFill>
                <a:latin typeface="Halant Light"/>
              </a:rPr>
              <a:t>ketersediaan</a:t>
            </a:r>
            <a:r>
              <a:rPr lang="en-US" sz="2869" dirty="0">
                <a:solidFill>
                  <a:srgbClr val="1B1B1B"/>
                </a:solidFill>
                <a:latin typeface="Halant Light"/>
              </a:rPr>
              <a:t> </a:t>
            </a:r>
            <a:r>
              <a:rPr lang="en-US" sz="2869" dirty="0" err="1">
                <a:solidFill>
                  <a:srgbClr val="1B1B1B"/>
                </a:solidFill>
                <a:latin typeface="Halant Light"/>
              </a:rPr>
              <a:t>barang</a:t>
            </a:r>
            <a:r>
              <a:rPr lang="en-US" sz="2869" dirty="0">
                <a:solidFill>
                  <a:srgbClr val="1B1B1B"/>
                </a:solidFill>
                <a:latin typeface="Halant Light"/>
              </a:rPr>
              <a:t> yang </a:t>
            </a:r>
            <a:r>
              <a:rPr lang="en-US" sz="2869" dirty="0" err="1">
                <a:solidFill>
                  <a:srgbClr val="1B1B1B"/>
                </a:solidFill>
                <a:latin typeface="Halant Light"/>
              </a:rPr>
              <a:t>berkurang</a:t>
            </a:r>
            <a:r>
              <a:rPr lang="en-US" sz="2869" dirty="0">
                <a:solidFill>
                  <a:srgbClr val="1B1B1B"/>
                </a:solidFill>
                <a:latin typeface="Halant Light"/>
              </a:rPr>
              <a:t> di </a:t>
            </a:r>
            <a:r>
              <a:rPr lang="en-US" sz="2869" dirty="0" err="1">
                <a:solidFill>
                  <a:srgbClr val="1B1B1B"/>
                </a:solidFill>
                <a:latin typeface="Halant Light"/>
              </a:rPr>
              <a:t>setiap</a:t>
            </a:r>
            <a:r>
              <a:rPr lang="en-US" sz="2869" dirty="0">
                <a:solidFill>
                  <a:srgbClr val="1B1B1B"/>
                </a:solidFill>
                <a:latin typeface="Halant Light"/>
              </a:rPr>
              <a:t> </a:t>
            </a:r>
            <a:r>
              <a:rPr lang="en-US" sz="2869" dirty="0" err="1">
                <a:solidFill>
                  <a:srgbClr val="1B1B1B"/>
                </a:solidFill>
                <a:latin typeface="Halant Light"/>
              </a:rPr>
              <a:t>harinya</a:t>
            </a:r>
            <a:endParaRPr lang="en-US" sz="2869" dirty="0">
              <a:solidFill>
                <a:srgbClr val="1B1B1B"/>
              </a:solidFill>
              <a:latin typeface="Halant Light"/>
            </a:endParaRPr>
          </a:p>
          <a:p>
            <a:pPr algn="just">
              <a:lnSpc>
                <a:spcPts val="4017"/>
              </a:lnSpc>
              <a:spcBef>
                <a:spcPct val="0"/>
              </a:spcBef>
            </a:pPr>
            <a:endParaRPr lang="en-US" sz="2869" dirty="0">
              <a:solidFill>
                <a:srgbClr val="1B1B1B"/>
              </a:solidFill>
              <a:latin typeface="Halant Light"/>
            </a:endParaRPr>
          </a:p>
          <a:p>
            <a:pPr algn="just">
              <a:lnSpc>
                <a:spcPts val="4017"/>
              </a:lnSpc>
              <a:spcBef>
                <a:spcPct val="0"/>
              </a:spcBef>
            </a:pPr>
            <a:r>
              <a:rPr lang="en-US" sz="2869" dirty="0" err="1">
                <a:solidFill>
                  <a:srgbClr val="1B1B1B"/>
                </a:solidFill>
                <a:latin typeface="Halant Light"/>
              </a:rPr>
              <a:t>Rekomendasi</a:t>
            </a:r>
            <a:r>
              <a:rPr lang="en-US" sz="2869" dirty="0">
                <a:solidFill>
                  <a:srgbClr val="1B1B1B"/>
                </a:solidFill>
                <a:latin typeface="Halant Light"/>
              </a:rPr>
              <a:t> :</a:t>
            </a:r>
          </a:p>
          <a:p>
            <a:pPr algn="just">
              <a:lnSpc>
                <a:spcPts val="4017"/>
              </a:lnSpc>
              <a:spcBef>
                <a:spcPct val="0"/>
              </a:spcBef>
            </a:pPr>
            <a:r>
              <a:rPr lang="en-US" sz="2869" dirty="0" err="1">
                <a:solidFill>
                  <a:srgbClr val="1B1B1B"/>
                </a:solidFill>
                <a:latin typeface="Halant Light"/>
              </a:rPr>
              <a:t>Melakukan</a:t>
            </a:r>
            <a:r>
              <a:rPr lang="en-US" sz="2869" dirty="0">
                <a:solidFill>
                  <a:srgbClr val="1B1B1B"/>
                </a:solidFill>
                <a:latin typeface="Halant Light"/>
              </a:rPr>
              <a:t> </a:t>
            </a:r>
            <a:r>
              <a:rPr lang="en-US" sz="2869" dirty="0" err="1">
                <a:solidFill>
                  <a:srgbClr val="1B1B1B"/>
                </a:solidFill>
                <a:latin typeface="Halant Light"/>
              </a:rPr>
              <a:t>pengecekan</a:t>
            </a:r>
            <a:r>
              <a:rPr lang="en-US" sz="2869" dirty="0">
                <a:solidFill>
                  <a:srgbClr val="1B1B1B"/>
                </a:solidFill>
                <a:latin typeface="Halant Light"/>
              </a:rPr>
              <a:t> </a:t>
            </a:r>
            <a:r>
              <a:rPr lang="en-US" sz="2869" dirty="0" err="1">
                <a:solidFill>
                  <a:srgbClr val="1B1B1B"/>
                </a:solidFill>
                <a:latin typeface="Halant Light"/>
              </a:rPr>
              <a:t>ketersedian</a:t>
            </a:r>
            <a:r>
              <a:rPr lang="en-US" sz="2869" dirty="0">
                <a:solidFill>
                  <a:srgbClr val="1B1B1B"/>
                </a:solidFill>
                <a:latin typeface="Halant Light"/>
              </a:rPr>
              <a:t> </a:t>
            </a:r>
            <a:r>
              <a:rPr lang="en-US" sz="2869" dirty="0" err="1">
                <a:solidFill>
                  <a:srgbClr val="1B1B1B"/>
                </a:solidFill>
                <a:latin typeface="Halant Light"/>
              </a:rPr>
              <a:t>barang</a:t>
            </a:r>
            <a:r>
              <a:rPr lang="en-US" sz="2869" dirty="0">
                <a:solidFill>
                  <a:srgbClr val="1B1B1B"/>
                </a:solidFill>
                <a:latin typeface="Halant Light"/>
              </a:rPr>
              <a:t> di </a:t>
            </a:r>
            <a:r>
              <a:rPr lang="en-US" sz="2869" dirty="0" err="1">
                <a:solidFill>
                  <a:srgbClr val="1B1B1B"/>
                </a:solidFill>
                <a:latin typeface="Halant Light"/>
              </a:rPr>
              <a:t>hari</a:t>
            </a:r>
            <a:r>
              <a:rPr lang="en-US" sz="2869" dirty="0">
                <a:solidFill>
                  <a:srgbClr val="1B1B1B"/>
                </a:solidFill>
                <a:latin typeface="Halant Light"/>
              </a:rPr>
              <a:t> </a:t>
            </a:r>
            <a:r>
              <a:rPr lang="en-US" sz="2869" dirty="0" err="1">
                <a:solidFill>
                  <a:srgbClr val="1B1B1B"/>
                </a:solidFill>
                <a:latin typeface="Halant Light"/>
              </a:rPr>
              <a:t>senin</a:t>
            </a:r>
            <a:r>
              <a:rPr lang="en-US" sz="2869" dirty="0">
                <a:solidFill>
                  <a:srgbClr val="1B1B1B"/>
                </a:solidFill>
                <a:latin typeface="Halant Light"/>
              </a:rPr>
              <a:t> dan </a:t>
            </a:r>
            <a:r>
              <a:rPr lang="en-US" sz="2869" dirty="0" err="1">
                <a:solidFill>
                  <a:srgbClr val="1B1B1B"/>
                </a:solidFill>
                <a:latin typeface="Halant Light"/>
              </a:rPr>
              <a:t>jumat</a:t>
            </a:r>
            <a:r>
              <a:rPr lang="en-US" sz="2869" dirty="0">
                <a:solidFill>
                  <a:srgbClr val="1B1B1B"/>
                </a:solidFill>
                <a:latin typeface="Halant Light"/>
              </a:rPr>
              <a:t> </a:t>
            </a:r>
            <a:r>
              <a:rPr lang="en-US" sz="2869" dirty="0" err="1">
                <a:solidFill>
                  <a:srgbClr val="1B1B1B"/>
                </a:solidFill>
                <a:latin typeface="Halant Light"/>
              </a:rPr>
              <a:t>sebagai</a:t>
            </a:r>
            <a:r>
              <a:rPr lang="en-US" sz="2869" dirty="0">
                <a:solidFill>
                  <a:srgbClr val="1B1B1B"/>
                </a:solidFill>
                <a:latin typeface="Halant Light"/>
              </a:rPr>
              <a:t> </a:t>
            </a:r>
            <a:r>
              <a:rPr lang="en-US" sz="2869" dirty="0" err="1">
                <a:solidFill>
                  <a:srgbClr val="1B1B1B"/>
                </a:solidFill>
                <a:latin typeface="Halant Light"/>
              </a:rPr>
              <a:t>hari</a:t>
            </a:r>
            <a:r>
              <a:rPr lang="en-US" sz="2869" dirty="0">
                <a:solidFill>
                  <a:srgbClr val="1B1B1B"/>
                </a:solidFill>
                <a:latin typeface="Halant Light"/>
              </a:rPr>
              <a:t> </a:t>
            </a:r>
            <a:r>
              <a:rPr lang="en-US" sz="2869" dirty="0" err="1">
                <a:solidFill>
                  <a:srgbClr val="1B1B1B"/>
                </a:solidFill>
                <a:latin typeface="Halant Light"/>
              </a:rPr>
              <a:t>pertama</a:t>
            </a:r>
            <a:r>
              <a:rPr lang="en-US" sz="2869" dirty="0">
                <a:solidFill>
                  <a:srgbClr val="1B1B1B"/>
                </a:solidFill>
                <a:latin typeface="Halant Light"/>
              </a:rPr>
              <a:t> </a:t>
            </a:r>
            <a:r>
              <a:rPr lang="en-US" sz="2869" dirty="0" err="1">
                <a:solidFill>
                  <a:srgbClr val="1B1B1B"/>
                </a:solidFill>
                <a:latin typeface="Halant Light"/>
              </a:rPr>
              <a:t>penurunan</a:t>
            </a:r>
            <a:r>
              <a:rPr lang="en-US" sz="2869" dirty="0">
                <a:solidFill>
                  <a:srgbClr val="1B1B1B"/>
                </a:solidFill>
                <a:latin typeface="Halant Light"/>
              </a:rPr>
              <a:t> </a:t>
            </a:r>
            <a:r>
              <a:rPr lang="en-US" sz="2869" dirty="0" err="1">
                <a:solidFill>
                  <a:srgbClr val="1B1B1B"/>
                </a:solidFill>
                <a:latin typeface="Halant Light"/>
              </a:rPr>
              <a:t>jumlah</a:t>
            </a:r>
            <a:r>
              <a:rPr lang="en-US" sz="2869" dirty="0">
                <a:solidFill>
                  <a:srgbClr val="1B1B1B"/>
                </a:solidFill>
                <a:latin typeface="Halant Light"/>
              </a:rPr>
              <a:t> </a:t>
            </a:r>
            <a:r>
              <a:rPr lang="en-US" sz="2869" dirty="0" err="1">
                <a:solidFill>
                  <a:srgbClr val="1B1B1B"/>
                </a:solidFill>
                <a:latin typeface="Halant Light"/>
              </a:rPr>
              <a:t>penjualan</a:t>
            </a:r>
            <a:endParaRPr lang="en-US" sz="2869" dirty="0">
              <a:solidFill>
                <a:srgbClr val="1B1B1B"/>
              </a:solidFill>
              <a:latin typeface="Halant Light"/>
            </a:endParaRPr>
          </a:p>
        </p:txBody>
      </p:sp>
      <p:sp>
        <p:nvSpPr>
          <p:cNvPr id="6" name="TextBox 6"/>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1772900" cy="10591800"/>
          </a:xfrm>
          <a:prstGeom prst="rect">
            <a:avLst/>
          </a:prstGeom>
          <a:solidFill>
            <a:srgbClr val="1B1B1B"/>
          </a:solidFill>
        </p:spPr>
      </p:sp>
      <p:pic>
        <p:nvPicPr>
          <p:cNvPr id="3" name="Picture 3"/>
          <p:cNvPicPr>
            <a:picLocks noChangeAspect="1"/>
          </p:cNvPicPr>
          <p:nvPr/>
        </p:nvPicPr>
        <p:blipFill>
          <a:blip r:embed="rId3"/>
          <a:srcRect/>
          <a:stretch>
            <a:fillRect/>
          </a:stretch>
        </p:blipFill>
        <p:spPr>
          <a:xfrm>
            <a:off x="1527159" y="332914"/>
            <a:ext cx="8718582" cy="4885288"/>
          </a:xfrm>
          <a:prstGeom prst="rect">
            <a:avLst/>
          </a:prstGeom>
        </p:spPr>
      </p:pic>
      <p:pic>
        <p:nvPicPr>
          <p:cNvPr id="4" name="Picture 4"/>
          <p:cNvPicPr>
            <a:picLocks noChangeAspect="1"/>
          </p:cNvPicPr>
          <p:nvPr/>
        </p:nvPicPr>
        <p:blipFill>
          <a:blip r:embed="rId4"/>
          <a:srcRect/>
          <a:stretch>
            <a:fillRect/>
          </a:stretch>
        </p:blipFill>
        <p:spPr>
          <a:xfrm>
            <a:off x="1527159" y="5143500"/>
            <a:ext cx="8718582" cy="4895932"/>
          </a:xfrm>
          <a:prstGeom prst="rect">
            <a:avLst/>
          </a:prstGeom>
        </p:spPr>
      </p:pic>
      <p:sp>
        <p:nvSpPr>
          <p:cNvPr id="5" name="TextBox 5"/>
          <p:cNvSpPr txBox="1"/>
          <p:nvPr/>
        </p:nvSpPr>
        <p:spPr>
          <a:xfrm>
            <a:off x="12283337" y="1931622"/>
            <a:ext cx="5433846" cy="6463308"/>
          </a:xfrm>
          <a:prstGeom prst="rect">
            <a:avLst/>
          </a:prstGeom>
        </p:spPr>
        <p:txBody>
          <a:bodyPr lIns="0" tIns="0" rIns="0" bIns="0" rtlCol="0" anchor="t">
            <a:spAutoFit/>
          </a:bodyPr>
          <a:lstStyle/>
          <a:p>
            <a:pPr algn="just">
              <a:lnSpc>
                <a:spcPts val="4199"/>
              </a:lnSpc>
              <a:spcBef>
                <a:spcPct val="0"/>
              </a:spcBef>
            </a:pPr>
            <a:r>
              <a:rPr lang="en-US" sz="3000" dirty="0">
                <a:solidFill>
                  <a:srgbClr val="FFFFFF"/>
                </a:solidFill>
                <a:latin typeface="Halant Light"/>
              </a:rPr>
              <a:t>Kota Indore </a:t>
            </a:r>
            <a:r>
              <a:rPr lang="en-US" sz="3000" dirty="0" err="1">
                <a:solidFill>
                  <a:srgbClr val="FFFFFF"/>
                </a:solidFill>
                <a:latin typeface="Halant Light"/>
              </a:rPr>
              <a:t>dari</a:t>
            </a:r>
            <a:r>
              <a:rPr lang="en-US" sz="3000" dirty="0">
                <a:solidFill>
                  <a:srgbClr val="FFFFFF"/>
                </a:solidFill>
                <a:latin typeface="Halant Light"/>
              </a:rPr>
              <a:t> Negara Bagian Madhya Pradesh dan Mumbai di Negara Bagian Maharashtra </a:t>
            </a:r>
            <a:r>
              <a:rPr lang="en-US" sz="3000" dirty="0" err="1">
                <a:solidFill>
                  <a:srgbClr val="FFFFFF"/>
                </a:solidFill>
                <a:latin typeface="Halant Light"/>
              </a:rPr>
              <a:t>merupakan</a:t>
            </a:r>
            <a:r>
              <a:rPr lang="en-US" sz="3000" dirty="0">
                <a:solidFill>
                  <a:srgbClr val="FFFFFF"/>
                </a:solidFill>
                <a:latin typeface="Halant Light"/>
              </a:rPr>
              <a:t> Kota </a:t>
            </a:r>
            <a:r>
              <a:rPr lang="en-US" sz="3000" dirty="0" err="1">
                <a:solidFill>
                  <a:srgbClr val="FFFFFF"/>
                </a:solidFill>
                <a:latin typeface="Halant Light"/>
              </a:rPr>
              <a:t>dengan</a:t>
            </a:r>
            <a:r>
              <a:rPr lang="en-US" sz="3000" dirty="0">
                <a:solidFill>
                  <a:srgbClr val="FFFFFF"/>
                </a:solidFill>
                <a:latin typeface="Halant Light"/>
              </a:rPr>
              <a:t> </a:t>
            </a:r>
            <a:r>
              <a:rPr lang="en-US" sz="3000" dirty="0" err="1">
                <a:solidFill>
                  <a:srgbClr val="FFFFFF"/>
                </a:solidFill>
                <a:latin typeface="Halant Light"/>
              </a:rPr>
              <a:t>pembelian</a:t>
            </a:r>
            <a:r>
              <a:rPr lang="en-US" sz="3000" dirty="0">
                <a:solidFill>
                  <a:srgbClr val="FFFFFF"/>
                </a:solidFill>
                <a:latin typeface="Halant Light"/>
              </a:rPr>
              <a:t> </a:t>
            </a:r>
            <a:r>
              <a:rPr lang="en-US" sz="3000" dirty="0" err="1">
                <a:solidFill>
                  <a:srgbClr val="FFFFFF"/>
                </a:solidFill>
                <a:latin typeface="Halant Light"/>
              </a:rPr>
              <a:t>terbesar</a:t>
            </a:r>
            <a:r>
              <a:rPr lang="en-US" sz="3000" dirty="0">
                <a:solidFill>
                  <a:srgbClr val="FFFFFF"/>
                </a:solidFill>
                <a:latin typeface="Halant Light"/>
              </a:rPr>
              <a:t> </a:t>
            </a:r>
          </a:p>
          <a:p>
            <a:pPr algn="just">
              <a:lnSpc>
                <a:spcPts val="4199"/>
              </a:lnSpc>
              <a:spcBef>
                <a:spcPct val="0"/>
              </a:spcBef>
            </a:pPr>
            <a:endParaRPr lang="en-US" sz="3000" dirty="0">
              <a:solidFill>
                <a:srgbClr val="FFFFFF"/>
              </a:solidFill>
              <a:latin typeface="Halant Light"/>
            </a:endParaRPr>
          </a:p>
          <a:p>
            <a:pPr algn="just">
              <a:lnSpc>
                <a:spcPts val="4199"/>
              </a:lnSpc>
              <a:spcBef>
                <a:spcPct val="0"/>
              </a:spcBef>
            </a:pPr>
            <a:r>
              <a:rPr lang="en-US" sz="3000" dirty="0" err="1">
                <a:solidFill>
                  <a:srgbClr val="FFFFFF"/>
                </a:solidFill>
                <a:latin typeface="Halant Light"/>
              </a:rPr>
              <a:t>Rekomendasi</a:t>
            </a:r>
            <a:r>
              <a:rPr lang="en-US" sz="3000" dirty="0">
                <a:solidFill>
                  <a:srgbClr val="FFFFFF"/>
                </a:solidFill>
                <a:latin typeface="Halant Light"/>
              </a:rPr>
              <a:t> : </a:t>
            </a:r>
          </a:p>
          <a:p>
            <a:pPr algn="just">
              <a:lnSpc>
                <a:spcPts val="4200"/>
              </a:lnSpc>
              <a:spcBef>
                <a:spcPct val="0"/>
              </a:spcBef>
            </a:pPr>
            <a:r>
              <a:rPr lang="en-US" sz="3000" dirty="0" err="1">
                <a:solidFill>
                  <a:srgbClr val="FFFFFF"/>
                </a:solidFill>
                <a:latin typeface="Halant Light"/>
              </a:rPr>
              <a:t>Membuat</a:t>
            </a:r>
            <a:r>
              <a:rPr lang="en-US" sz="3000" dirty="0">
                <a:solidFill>
                  <a:srgbClr val="FFFFFF"/>
                </a:solidFill>
                <a:latin typeface="Halant Light"/>
              </a:rPr>
              <a:t> event di </a:t>
            </a:r>
            <a:r>
              <a:rPr lang="en-US" sz="3000" dirty="0" err="1">
                <a:solidFill>
                  <a:srgbClr val="FFFFFF"/>
                </a:solidFill>
                <a:latin typeface="Halant Light"/>
              </a:rPr>
              <a:t>Seluruh</a:t>
            </a:r>
            <a:r>
              <a:rPr lang="en-US" sz="3000" dirty="0">
                <a:solidFill>
                  <a:srgbClr val="FFFFFF"/>
                </a:solidFill>
                <a:latin typeface="Halant Light"/>
              </a:rPr>
              <a:t> </a:t>
            </a:r>
            <a:r>
              <a:rPr lang="en-US" sz="2999" dirty="0">
                <a:solidFill>
                  <a:srgbClr val="FFFFFF"/>
                </a:solidFill>
                <a:latin typeface="Halant Light"/>
              </a:rPr>
              <a:t>N</a:t>
            </a:r>
            <a:r>
              <a:rPr lang="en-US" sz="3000" dirty="0">
                <a:solidFill>
                  <a:srgbClr val="FFFFFF"/>
                </a:solidFill>
                <a:latin typeface="Halant Light"/>
              </a:rPr>
              <a:t>egara Bagian </a:t>
            </a:r>
            <a:r>
              <a:rPr lang="en-US" sz="3000" dirty="0" err="1">
                <a:solidFill>
                  <a:srgbClr val="FFFFFF"/>
                </a:solidFill>
                <a:latin typeface="Halant Light"/>
              </a:rPr>
              <a:t>untuk</a:t>
            </a:r>
            <a:r>
              <a:rPr lang="en-US" sz="3000" dirty="0">
                <a:solidFill>
                  <a:srgbClr val="FFFFFF"/>
                </a:solidFill>
                <a:latin typeface="Halant Light"/>
              </a:rPr>
              <a:t> </a:t>
            </a:r>
            <a:r>
              <a:rPr lang="en-US" sz="3000" dirty="0" err="1">
                <a:solidFill>
                  <a:srgbClr val="FFFFFF"/>
                </a:solidFill>
                <a:latin typeface="Halant Light"/>
              </a:rPr>
              <a:t>meningkatkan</a:t>
            </a:r>
            <a:r>
              <a:rPr lang="en-US" sz="3000" dirty="0">
                <a:solidFill>
                  <a:srgbClr val="FFFFFF"/>
                </a:solidFill>
                <a:latin typeface="Halant Light"/>
              </a:rPr>
              <a:t> </a:t>
            </a:r>
            <a:r>
              <a:rPr lang="en-US" sz="3000" dirty="0" err="1">
                <a:solidFill>
                  <a:srgbClr val="FFFFFF"/>
                </a:solidFill>
                <a:latin typeface="Halant Light"/>
              </a:rPr>
              <a:t>jumlah</a:t>
            </a:r>
            <a:r>
              <a:rPr lang="en-US" sz="3000" dirty="0">
                <a:solidFill>
                  <a:srgbClr val="FFFFFF"/>
                </a:solidFill>
                <a:latin typeface="Halant Light"/>
              </a:rPr>
              <a:t> </a:t>
            </a:r>
            <a:r>
              <a:rPr lang="en-US" sz="3000" dirty="0" err="1">
                <a:solidFill>
                  <a:srgbClr val="FFFFFF"/>
                </a:solidFill>
                <a:latin typeface="Halant Light"/>
              </a:rPr>
              <a:t>pembelian</a:t>
            </a:r>
            <a:r>
              <a:rPr lang="en-US" sz="3000" dirty="0">
                <a:solidFill>
                  <a:srgbClr val="FFFFFF"/>
                </a:solidFill>
                <a:latin typeface="Halant Light"/>
              </a:rPr>
              <a:t> dan </a:t>
            </a:r>
            <a:r>
              <a:rPr lang="en-US" sz="3000" dirty="0" err="1">
                <a:solidFill>
                  <a:srgbClr val="FFFFFF"/>
                </a:solidFill>
                <a:latin typeface="Halant Light"/>
              </a:rPr>
              <a:t>memperbanyak</a:t>
            </a:r>
            <a:r>
              <a:rPr lang="en-US" sz="3000" dirty="0">
                <a:solidFill>
                  <a:srgbClr val="FFFFFF"/>
                </a:solidFill>
                <a:latin typeface="Halant Light"/>
              </a:rPr>
              <a:t> </a:t>
            </a:r>
            <a:r>
              <a:rPr lang="en-US" sz="3000" dirty="0" err="1">
                <a:solidFill>
                  <a:srgbClr val="FFFFFF"/>
                </a:solidFill>
                <a:latin typeface="Halant Light"/>
              </a:rPr>
              <a:t>ketersediaan</a:t>
            </a:r>
            <a:r>
              <a:rPr lang="en-US" sz="3000" dirty="0">
                <a:solidFill>
                  <a:srgbClr val="FFFFFF"/>
                </a:solidFill>
                <a:latin typeface="Halant Light"/>
              </a:rPr>
              <a:t> </a:t>
            </a:r>
            <a:r>
              <a:rPr lang="en-US" sz="3000" dirty="0" err="1">
                <a:solidFill>
                  <a:srgbClr val="FFFFFF"/>
                </a:solidFill>
                <a:latin typeface="Halant Light"/>
              </a:rPr>
              <a:t>produk</a:t>
            </a:r>
            <a:r>
              <a:rPr lang="en-US" sz="3000" dirty="0">
                <a:solidFill>
                  <a:srgbClr val="FFFFFF"/>
                </a:solidFill>
                <a:latin typeface="Halant Light"/>
              </a:rPr>
              <a:t> di </a:t>
            </a:r>
            <a:r>
              <a:rPr lang="en-US" sz="2999" dirty="0">
                <a:solidFill>
                  <a:srgbClr val="FFFFFF"/>
                </a:solidFill>
                <a:latin typeface="Halant Light"/>
              </a:rPr>
              <a:t>I</a:t>
            </a:r>
            <a:r>
              <a:rPr lang="en-US" sz="3000" dirty="0">
                <a:solidFill>
                  <a:srgbClr val="FFFFFF"/>
                </a:solidFill>
                <a:latin typeface="Halant Light"/>
              </a:rPr>
              <a:t>ndore dan Mumbai</a:t>
            </a:r>
          </a:p>
        </p:txBody>
      </p:sp>
      <p:sp>
        <p:nvSpPr>
          <p:cNvPr id="6" name="TextBox 6"/>
          <p:cNvSpPr txBox="1"/>
          <p:nvPr/>
        </p:nvSpPr>
        <p:spPr>
          <a:xfrm>
            <a:off x="16545440" y="9083988"/>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8861474"/>
            <a:ext cx="6663386" cy="396826"/>
          </a:xfrm>
          <a:prstGeom prst="rect">
            <a:avLst/>
          </a:prstGeom>
        </p:spPr>
        <p:txBody>
          <a:bodyPr lIns="0" tIns="0" rIns="0" bIns="0" rtlCol="0" anchor="t">
            <a:spAutoFit/>
          </a:bodyPr>
          <a:lstStyle/>
          <a:p>
            <a:pPr>
              <a:lnSpc>
                <a:spcPts val="3359"/>
              </a:lnSpc>
              <a:spcBef>
                <a:spcPct val="0"/>
              </a:spcBef>
            </a:pPr>
            <a:r>
              <a:rPr lang="en-US" sz="2399">
                <a:solidFill>
                  <a:srgbClr val="1B1B1B"/>
                </a:solidFill>
                <a:latin typeface="Halant Medium"/>
              </a:rPr>
              <a:t>DATA MINING | NOVEMBER 2020</a:t>
            </a:r>
          </a:p>
        </p:txBody>
      </p:sp>
      <p:grpSp>
        <p:nvGrpSpPr>
          <p:cNvPr id="3" name="Group 3"/>
          <p:cNvGrpSpPr/>
          <p:nvPr/>
        </p:nvGrpSpPr>
        <p:grpSpPr>
          <a:xfrm>
            <a:off x="2903397" y="1359909"/>
            <a:ext cx="12481207" cy="6955716"/>
            <a:chOff x="0" y="0"/>
            <a:chExt cx="16641609" cy="9274287"/>
          </a:xfrm>
        </p:grpSpPr>
        <p:sp>
          <p:nvSpPr>
            <p:cNvPr id="4" name="TextBox 4"/>
            <p:cNvSpPr txBox="1"/>
            <p:nvPr/>
          </p:nvSpPr>
          <p:spPr>
            <a:xfrm>
              <a:off x="489827" y="0"/>
              <a:ext cx="15661955" cy="1619841"/>
            </a:xfrm>
            <a:prstGeom prst="rect">
              <a:avLst/>
            </a:prstGeom>
          </p:spPr>
          <p:txBody>
            <a:bodyPr lIns="0" tIns="0" rIns="0" bIns="0" rtlCol="0" anchor="t">
              <a:spAutoFit/>
            </a:bodyPr>
            <a:lstStyle/>
            <a:p>
              <a:pPr algn="ctr">
                <a:lnSpc>
                  <a:spcPts val="9600"/>
                </a:lnSpc>
              </a:pPr>
              <a:r>
                <a:rPr lang="en-US" sz="8000">
                  <a:solidFill>
                    <a:srgbClr val="1B1B1B"/>
                  </a:solidFill>
                  <a:latin typeface="Halant Medium"/>
                </a:rPr>
                <a:t>Pengelompokan Customer</a:t>
              </a:r>
            </a:p>
          </p:txBody>
        </p:sp>
        <p:sp>
          <p:nvSpPr>
            <p:cNvPr id="5" name="TextBox 5"/>
            <p:cNvSpPr txBox="1"/>
            <p:nvPr/>
          </p:nvSpPr>
          <p:spPr>
            <a:xfrm>
              <a:off x="1889653" y="3694240"/>
              <a:ext cx="12862304" cy="4308872"/>
            </a:xfrm>
            <a:prstGeom prst="rect">
              <a:avLst/>
            </a:prstGeom>
          </p:spPr>
          <p:txBody>
            <a:bodyPr lIns="0" tIns="0" rIns="0" bIns="0" rtlCol="0" anchor="t">
              <a:spAutoFit/>
            </a:bodyPr>
            <a:lstStyle/>
            <a:p>
              <a:pPr algn="just">
                <a:lnSpc>
                  <a:spcPts val="4200"/>
                </a:lnSpc>
                <a:spcBef>
                  <a:spcPct val="0"/>
                </a:spcBef>
              </a:pPr>
              <a:r>
                <a:rPr lang="en-US" sz="3000" dirty="0" err="1">
                  <a:solidFill>
                    <a:srgbClr val="1B1B1B"/>
                  </a:solidFill>
                  <a:latin typeface="Halant Light"/>
                </a:rPr>
                <a:t>Pengelompokkan</a:t>
              </a:r>
              <a:r>
                <a:rPr lang="en-US" sz="3000" dirty="0">
                  <a:solidFill>
                    <a:srgbClr val="1B1B1B"/>
                  </a:solidFill>
                  <a:latin typeface="Halant Light"/>
                </a:rPr>
                <a:t> customer </a:t>
              </a:r>
              <a:r>
                <a:rPr lang="en-US" sz="3000" dirty="0" err="1">
                  <a:solidFill>
                    <a:srgbClr val="1B1B1B"/>
                  </a:solidFill>
                  <a:latin typeface="Halant Light"/>
                </a:rPr>
                <a:t>dilakukan</a:t>
              </a:r>
              <a:r>
                <a:rPr lang="en-US" sz="3000" dirty="0">
                  <a:solidFill>
                    <a:srgbClr val="1B1B1B"/>
                  </a:solidFill>
                  <a:latin typeface="Halant Light"/>
                </a:rPr>
                <a:t> </a:t>
              </a:r>
              <a:r>
                <a:rPr lang="en-US" sz="3000" dirty="0" err="1">
                  <a:solidFill>
                    <a:srgbClr val="1B1B1B"/>
                  </a:solidFill>
                  <a:latin typeface="Halant Light"/>
                </a:rPr>
                <a:t>menggunakan</a:t>
              </a:r>
              <a:r>
                <a:rPr lang="en-US" sz="3000" dirty="0">
                  <a:solidFill>
                    <a:srgbClr val="1B1B1B"/>
                  </a:solidFill>
                  <a:latin typeface="Halant Light"/>
                </a:rPr>
                <a:t> </a:t>
              </a:r>
              <a:r>
                <a:rPr lang="en-US" sz="3000" dirty="0" err="1">
                  <a:solidFill>
                    <a:srgbClr val="1B1B1B"/>
                  </a:solidFill>
                  <a:latin typeface="Halant Light"/>
                </a:rPr>
                <a:t>metode</a:t>
              </a:r>
              <a:r>
                <a:rPr lang="en-US" sz="3000" dirty="0">
                  <a:solidFill>
                    <a:srgbClr val="1B1B1B"/>
                  </a:solidFill>
                  <a:latin typeface="Halant Light"/>
                </a:rPr>
                <a:t> RFM </a:t>
              </a:r>
              <a:r>
                <a:rPr lang="en-US" sz="3000" dirty="0" err="1">
                  <a:solidFill>
                    <a:srgbClr val="1B1B1B"/>
                  </a:solidFill>
                  <a:latin typeface="Halant Light"/>
                </a:rPr>
                <a:t>dimana</a:t>
              </a:r>
              <a:r>
                <a:rPr lang="en-US" sz="3000" dirty="0">
                  <a:solidFill>
                    <a:srgbClr val="1B1B1B"/>
                  </a:solidFill>
                  <a:latin typeface="Halant Light"/>
                </a:rPr>
                <a:t> variable yang </a:t>
              </a:r>
              <a:r>
                <a:rPr lang="en-US" sz="3000" dirty="0" err="1">
                  <a:solidFill>
                    <a:srgbClr val="1B1B1B"/>
                  </a:solidFill>
                  <a:latin typeface="Halant Light"/>
                </a:rPr>
                <a:t>dinilai</a:t>
              </a:r>
              <a:r>
                <a:rPr lang="en-US" sz="3000" dirty="0">
                  <a:solidFill>
                    <a:srgbClr val="1B1B1B"/>
                  </a:solidFill>
                  <a:latin typeface="Halant Light"/>
                </a:rPr>
                <a:t> </a:t>
              </a:r>
              <a:r>
                <a:rPr lang="en-US" sz="3000" dirty="0" err="1">
                  <a:solidFill>
                    <a:srgbClr val="1B1B1B"/>
                  </a:solidFill>
                  <a:latin typeface="Halant Light"/>
                </a:rPr>
                <a:t>adalah</a:t>
              </a:r>
              <a:r>
                <a:rPr lang="en-US" sz="3000" dirty="0">
                  <a:solidFill>
                    <a:srgbClr val="1B1B1B"/>
                  </a:solidFill>
                  <a:latin typeface="Halant Light"/>
                </a:rPr>
                <a:t> recency, frequency, dan monetary. </a:t>
              </a:r>
              <a:r>
                <a:rPr lang="en-US" sz="3000" dirty="0" err="1">
                  <a:solidFill>
                    <a:srgbClr val="1B1B1B"/>
                  </a:solidFill>
                  <a:latin typeface="Halant Light"/>
                </a:rPr>
                <a:t>Tujuan</a:t>
              </a:r>
              <a:r>
                <a:rPr lang="en-US" sz="3000" dirty="0">
                  <a:solidFill>
                    <a:srgbClr val="1B1B1B"/>
                  </a:solidFill>
                  <a:latin typeface="Halant Light"/>
                </a:rPr>
                <a:t> </a:t>
              </a:r>
              <a:r>
                <a:rPr lang="en-US" sz="3000" dirty="0" err="1">
                  <a:solidFill>
                    <a:srgbClr val="1B1B1B"/>
                  </a:solidFill>
                  <a:latin typeface="Halant Light"/>
                </a:rPr>
                <a:t>dari</a:t>
              </a:r>
              <a:r>
                <a:rPr lang="en-US" sz="3000" dirty="0">
                  <a:solidFill>
                    <a:srgbClr val="1B1B1B"/>
                  </a:solidFill>
                  <a:latin typeface="Halant Light"/>
                </a:rPr>
                <a:t> </a:t>
              </a:r>
              <a:r>
                <a:rPr lang="en-US" sz="3000" dirty="0" err="1">
                  <a:solidFill>
                    <a:srgbClr val="1B1B1B"/>
                  </a:solidFill>
                  <a:latin typeface="Halant Light"/>
                </a:rPr>
                <a:t>analisis</a:t>
              </a:r>
              <a:r>
                <a:rPr lang="en-US" sz="3000" dirty="0">
                  <a:solidFill>
                    <a:srgbClr val="1B1B1B"/>
                  </a:solidFill>
                  <a:latin typeface="Halant Light"/>
                </a:rPr>
                <a:t> </a:t>
              </a:r>
              <a:r>
                <a:rPr lang="en-US" sz="3000" dirty="0" err="1">
                  <a:solidFill>
                    <a:srgbClr val="1B1B1B"/>
                  </a:solidFill>
                  <a:latin typeface="Halant Light"/>
                </a:rPr>
                <a:t>ini</a:t>
              </a:r>
              <a:r>
                <a:rPr lang="en-US" sz="3000" dirty="0">
                  <a:solidFill>
                    <a:srgbClr val="1B1B1B"/>
                  </a:solidFill>
                  <a:latin typeface="Halant Light"/>
                </a:rPr>
                <a:t> </a:t>
              </a:r>
              <a:r>
                <a:rPr lang="en-US" sz="3000" dirty="0" err="1">
                  <a:solidFill>
                    <a:srgbClr val="1B1B1B"/>
                  </a:solidFill>
                  <a:latin typeface="Halant Light"/>
                </a:rPr>
                <a:t>adalah</a:t>
              </a:r>
              <a:r>
                <a:rPr lang="en-US" sz="3000" dirty="0">
                  <a:solidFill>
                    <a:srgbClr val="1B1B1B"/>
                  </a:solidFill>
                  <a:latin typeface="Halant Light"/>
                </a:rPr>
                <a:t> </a:t>
              </a:r>
              <a:r>
                <a:rPr lang="en-US" sz="3000" dirty="0" err="1">
                  <a:solidFill>
                    <a:srgbClr val="1B1B1B"/>
                  </a:solidFill>
                  <a:latin typeface="Halant Light"/>
                </a:rPr>
                <a:t>untuk</a:t>
              </a:r>
              <a:r>
                <a:rPr lang="en-US" sz="3000" dirty="0">
                  <a:solidFill>
                    <a:srgbClr val="1B1B1B"/>
                  </a:solidFill>
                  <a:latin typeface="Halant Light"/>
                </a:rPr>
                <a:t> </a:t>
              </a:r>
              <a:r>
                <a:rPr lang="en-US" sz="3000" dirty="0" err="1">
                  <a:solidFill>
                    <a:srgbClr val="1B1B1B"/>
                  </a:solidFill>
                  <a:latin typeface="Halant Light"/>
                </a:rPr>
                <a:t>mendapatkan</a:t>
              </a:r>
              <a:r>
                <a:rPr lang="en-US" sz="3000" dirty="0">
                  <a:solidFill>
                    <a:srgbClr val="1B1B1B"/>
                  </a:solidFill>
                  <a:latin typeface="Halant Light"/>
                </a:rPr>
                <a:t> </a:t>
              </a:r>
              <a:r>
                <a:rPr lang="en-US" sz="3000" dirty="0" err="1">
                  <a:solidFill>
                    <a:srgbClr val="1B1B1B"/>
                  </a:solidFill>
                  <a:latin typeface="Halant Light"/>
                </a:rPr>
                <a:t>segmentasi</a:t>
              </a:r>
              <a:r>
                <a:rPr lang="en-US" sz="3000" dirty="0">
                  <a:solidFill>
                    <a:srgbClr val="1B1B1B"/>
                  </a:solidFill>
                  <a:latin typeface="Halant Light"/>
                </a:rPr>
                <a:t> customer agar </a:t>
              </a:r>
              <a:r>
                <a:rPr lang="en-US" sz="3000" dirty="0" err="1">
                  <a:solidFill>
                    <a:srgbClr val="1B1B1B"/>
                  </a:solidFill>
                  <a:latin typeface="Halant Light"/>
                </a:rPr>
                <a:t>nantinya</a:t>
              </a:r>
              <a:r>
                <a:rPr lang="en-US" sz="3000" dirty="0">
                  <a:solidFill>
                    <a:srgbClr val="1B1B1B"/>
                  </a:solidFill>
                  <a:latin typeface="Halant Light"/>
                </a:rPr>
                <a:t> marketing/</a:t>
              </a:r>
              <a:r>
                <a:rPr lang="en-US" sz="3000" dirty="0" err="1">
                  <a:solidFill>
                    <a:srgbClr val="1B1B1B"/>
                  </a:solidFill>
                  <a:latin typeface="Halant Light"/>
                </a:rPr>
                <a:t>promosi</a:t>
              </a:r>
              <a:r>
                <a:rPr lang="en-US" sz="3000" dirty="0">
                  <a:solidFill>
                    <a:srgbClr val="1B1B1B"/>
                  </a:solidFill>
                  <a:latin typeface="Halant Light"/>
                </a:rPr>
                <a:t> </a:t>
              </a:r>
              <a:r>
                <a:rPr lang="en-US" sz="3000" dirty="0" err="1">
                  <a:solidFill>
                    <a:srgbClr val="1B1B1B"/>
                  </a:solidFill>
                  <a:latin typeface="Halant Light"/>
                </a:rPr>
                <a:t>dilakukan</a:t>
              </a:r>
              <a:r>
                <a:rPr lang="en-US" sz="3000" dirty="0">
                  <a:solidFill>
                    <a:srgbClr val="1B1B1B"/>
                  </a:solidFill>
                  <a:latin typeface="Halant Light"/>
                </a:rPr>
                <a:t> </a:t>
              </a:r>
              <a:r>
                <a:rPr lang="en-US" sz="3000" dirty="0" err="1">
                  <a:solidFill>
                    <a:srgbClr val="1B1B1B"/>
                  </a:solidFill>
                  <a:latin typeface="Halant Light"/>
                </a:rPr>
                <a:t>dengan</a:t>
              </a:r>
              <a:r>
                <a:rPr lang="en-US" sz="3000" dirty="0">
                  <a:solidFill>
                    <a:srgbClr val="1B1B1B"/>
                  </a:solidFill>
                  <a:latin typeface="Halant Light"/>
                </a:rPr>
                <a:t> </a:t>
              </a:r>
              <a:r>
                <a:rPr lang="en-US" sz="3000" dirty="0" err="1">
                  <a:solidFill>
                    <a:srgbClr val="1B1B1B"/>
                  </a:solidFill>
                  <a:latin typeface="Halant Light"/>
                </a:rPr>
                <a:t>tepat</a:t>
              </a:r>
              <a:r>
                <a:rPr lang="en-US" sz="3000" dirty="0">
                  <a:solidFill>
                    <a:srgbClr val="1B1B1B"/>
                  </a:solidFill>
                  <a:latin typeface="Halant Light"/>
                </a:rPr>
                <a:t> </a:t>
              </a:r>
              <a:r>
                <a:rPr lang="en-US" sz="3000" dirty="0" err="1">
                  <a:solidFill>
                    <a:srgbClr val="1B1B1B"/>
                  </a:solidFill>
                  <a:latin typeface="Halant Light"/>
                </a:rPr>
                <a:t>sesuai</a:t>
              </a:r>
              <a:r>
                <a:rPr lang="en-US" sz="3000" dirty="0">
                  <a:solidFill>
                    <a:srgbClr val="1B1B1B"/>
                  </a:solidFill>
                  <a:latin typeface="Halant Light"/>
                </a:rPr>
                <a:t> </a:t>
              </a:r>
              <a:r>
                <a:rPr lang="en-US" sz="3000" dirty="0" err="1">
                  <a:solidFill>
                    <a:srgbClr val="1B1B1B"/>
                  </a:solidFill>
                  <a:latin typeface="Halant Light"/>
                </a:rPr>
                <a:t>dengan</a:t>
              </a:r>
              <a:r>
                <a:rPr lang="en-US" sz="3000" dirty="0">
                  <a:solidFill>
                    <a:srgbClr val="1B1B1B"/>
                  </a:solidFill>
                  <a:latin typeface="Halant Light"/>
                </a:rPr>
                <a:t> </a:t>
              </a:r>
              <a:r>
                <a:rPr lang="en-US" sz="3000" dirty="0" err="1">
                  <a:solidFill>
                    <a:srgbClr val="1B1B1B"/>
                  </a:solidFill>
                  <a:latin typeface="Halant Light"/>
                </a:rPr>
                <a:t>kebutuhan</a:t>
              </a:r>
              <a:r>
                <a:rPr lang="en-US" sz="3000" dirty="0">
                  <a:solidFill>
                    <a:srgbClr val="1B1B1B"/>
                  </a:solidFill>
                  <a:latin typeface="Halant Light"/>
                </a:rPr>
                <a:t> customer</a:t>
              </a:r>
            </a:p>
          </p:txBody>
        </p:sp>
        <p:sp>
          <p:nvSpPr>
            <p:cNvPr id="6" name="AutoShape 6"/>
            <p:cNvSpPr/>
            <p:nvPr/>
          </p:nvSpPr>
          <p:spPr>
            <a:xfrm rot="5400000">
              <a:off x="8294555" y="-5949432"/>
              <a:ext cx="52499" cy="16641609"/>
            </a:xfrm>
            <a:prstGeom prst="rect">
              <a:avLst/>
            </a:prstGeom>
            <a:solidFill>
              <a:srgbClr val="1B1B1B"/>
            </a:solidFill>
          </p:spPr>
        </p:sp>
        <p:sp>
          <p:nvSpPr>
            <p:cNvPr id="7" name="AutoShape 7"/>
            <p:cNvSpPr/>
            <p:nvPr/>
          </p:nvSpPr>
          <p:spPr>
            <a:xfrm rot="5400000">
              <a:off x="8294555" y="927233"/>
              <a:ext cx="52499" cy="16641609"/>
            </a:xfrm>
            <a:prstGeom prst="rect">
              <a:avLst/>
            </a:prstGeom>
            <a:solidFill>
              <a:srgbClr val="1B1B1B"/>
            </a:solidFill>
          </p:spPr>
        </p:sp>
      </p:grpSp>
      <p:sp>
        <p:nvSpPr>
          <p:cNvPr id="8" name="TextBox 8"/>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3097508"/>
            <a:ext cx="18288000" cy="7608592"/>
          </a:xfrm>
          <a:prstGeom prst="rect">
            <a:avLst/>
          </a:prstGeom>
          <a:solidFill>
            <a:srgbClr val="FFFFFF"/>
          </a:solidFill>
        </p:spPr>
      </p:sp>
      <p:pic>
        <p:nvPicPr>
          <p:cNvPr id="3" name="Picture 3"/>
          <p:cNvPicPr>
            <a:picLocks noChangeAspect="1"/>
          </p:cNvPicPr>
          <p:nvPr/>
        </p:nvPicPr>
        <p:blipFill>
          <a:blip r:embed="rId3"/>
          <a:srcRect b="10146"/>
          <a:stretch>
            <a:fillRect/>
          </a:stretch>
        </p:blipFill>
        <p:spPr>
          <a:xfrm>
            <a:off x="3462053" y="3238500"/>
            <a:ext cx="11394374" cy="5205450"/>
          </a:xfrm>
          <a:prstGeom prst="rect">
            <a:avLst/>
          </a:prstGeom>
        </p:spPr>
      </p:pic>
      <p:sp>
        <p:nvSpPr>
          <p:cNvPr id="4" name="TextBox 4"/>
          <p:cNvSpPr txBox="1"/>
          <p:nvPr/>
        </p:nvSpPr>
        <p:spPr>
          <a:xfrm>
            <a:off x="3945407" y="1025939"/>
            <a:ext cx="10397186" cy="1214881"/>
          </a:xfrm>
          <a:prstGeom prst="rect">
            <a:avLst/>
          </a:prstGeom>
        </p:spPr>
        <p:txBody>
          <a:bodyPr lIns="0" tIns="0" rIns="0" bIns="0" rtlCol="0" anchor="t">
            <a:spAutoFit/>
          </a:bodyPr>
          <a:lstStyle/>
          <a:p>
            <a:pPr algn="ctr">
              <a:lnSpc>
                <a:spcPts val="9600"/>
              </a:lnSpc>
            </a:pPr>
            <a:r>
              <a:rPr lang="en-US" sz="8000">
                <a:solidFill>
                  <a:srgbClr val="1B1B1B"/>
                </a:solidFill>
                <a:latin typeface="Halant Medium"/>
              </a:rPr>
              <a:t>RFM</a:t>
            </a:r>
          </a:p>
        </p:txBody>
      </p:sp>
      <p:sp>
        <p:nvSpPr>
          <p:cNvPr id="5" name="TextBox 5"/>
          <p:cNvSpPr txBox="1"/>
          <p:nvPr/>
        </p:nvSpPr>
        <p:spPr>
          <a:xfrm>
            <a:off x="11909544" y="629113"/>
            <a:ext cx="5863286" cy="396826"/>
          </a:xfrm>
          <a:prstGeom prst="rect">
            <a:avLst/>
          </a:prstGeom>
        </p:spPr>
        <p:txBody>
          <a:bodyPr lIns="0" tIns="0" rIns="0" bIns="0" rtlCol="0" anchor="t">
            <a:spAutoFit/>
          </a:bodyPr>
          <a:lstStyle/>
          <a:p>
            <a:pPr algn="r">
              <a:lnSpc>
                <a:spcPts val="3359"/>
              </a:lnSpc>
              <a:spcBef>
                <a:spcPct val="0"/>
              </a:spcBef>
            </a:pPr>
            <a:r>
              <a:rPr lang="en-US" sz="2399">
                <a:solidFill>
                  <a:srgbClr val="1B1B1B"/>
                </a:solidFill>
                <a:latin typeface="Halant Medium"/>
              </a:rPr>
              <a:t>DATA MINING | NOVEMBER 2020</a:t>
            </a:r>
          </a:p>
        </p:txBody>
      </p:sp>
      <p:sp>
        <p:nvSpPr>
          <p:cNvPr id="6" name="TextBox 6"/>
          <p:cNvSpPr txBox="1"/>
          <p:nvPr/>
        </p:nvSpPr>
        <p:spPr>
          <a:xfrm>
            <a:off x="16345111"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16953540" y="8992984"/>
            <a:ext cx="110345" cy="11016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4" name="AutoShape 4"/>
          <p:cNvSpPr/>
          <p:nvPr/>
        </p:nvSpPr>
        <p:spPr>
          <a:xfrm>
            <a:off x="1028700" y="-1106628"/>
            <a:ext cx="39375" cy="12481207"/>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2738581" y="1425532"/>
            <a:ext cx="13884510" cy="6094346"/>
          </a:xfrm>
          <a:prstGeom prst="rect">
            <a:avLst/>
          </a:prstGeom>
        </p:spPr>
      </p:pic>
      <p:sp>
        <p:nvSpPr>
          <p:cNvPr id="6" name="TextBox 6"/>
          <p:cNvSpPr txBox="1"/>
          <p:nvPr/>
        </p:nvSpPr>
        <p:spPr>
          <a:xfrm>
            <a:off x="2057400" y="8069542"/>
            <a:ext cx="7086600" cy="1933575"/>
          </a:xfrm>
          <a:prstGeom prst="rect">
            <a:avLst/>
          </a:prstGeom>
        </p:spPr>
        <p:txBody>
          <a:bodyPr lIns="0" tIns="0" rIns="0" bIns="0" rtlCol="0" anchor="t">
            <a:spAutoFit/>
          </a:bodyPr>
          <a:lstStyle/>
          <a:p>
            <a:pPr>
              <a:lnSpc>
                <a:spcPts val="7680"/>
              </a:lnSpc>
            </a:pPr>
            <a:r>
              <a:rPr lang="en-US" sz="6400">
                <a:solidFill>
                  <a:srgbClr val="FFFFFF"/>
                </a:solidFill>
                <a:latin typeface="Halant Medium"/>
              </a:rPr>
              <a:t>Hasil</a:t>
            </a:r>
          </a:p>
          <a:p>
            <a:pPr>
              <a:lnSpc>
                <a:spcPts val="7680"/>
              </a:lnSpc>
            </a:pPr>
            <a:r>
              <a:rPr lang="en-US" sz="6400">
                <a:solidFill>
                  <a:srgbClr val="FFFFFF"/>
                </a:solidFill>
                <a:latin typeface="Halant Medium"/>
              </a:rPr>
              <a:t>Pengelompokan</a:t>
            </a:r>
          </a:p>
        </p:txBody>
      </p:sp>
      <p:sp>
        <p:nvSpPr>
          <p:cNvPr id="7" name="TextBox 7"/>
          <p:cNvSpPr txBox="1"/>
          <p:nvPr/>
        </p:nvSpPr>
        <p:spPr>
          <a:xfrm>
            <a:off x="11859285" y="631874"/>
            <a:ext cx="5863286" cy="396826"/>
          </a:xfrm>
          <a:prstGeom prst="rect">
            <a:avLst/>
          </a:prstGeom>
        </p:spPr>
        <p:txBody>
          <a:bodyPr lIns="0" tIns="0" rIns="0" bIns="0" rtlCol="0" anchor="t">
            <a:spAutoFit/>
          </a:bodyPr>
          <a:lstStyle/>
          <a:p>
            <a:pPr algn="r">
              <a:lnSpc>
                <a:spcPts val="3359"/>
              </a:lnSpc>
              <a:spcBef>
                <a:spcPct val="0"/>
              </a:spcBef>
            </a:pPr>
            <a:r>
              <a:rPr lang="en-US" sz="2399">
                <a:solidFill>
                  <a:srgbClr val="FFFFFF"/>
                </a:solidFill>
                <a:latin typeface="Halant Medium"/>
              </a:rPr>
              <a:t>DATA MINING | NOVEMBER 2020</a:t>
            </a:r>
          </a:p>
        </p:txBody>
      </p:sp>
      <p:sp>
        <p:nvSpPr>
          <p:cNvPr id="8" name="TextBox 8"/>
          <p:cNvSpPr txBox="1"/>
          <p:nvPr/>
        </p:nvSpPr>
        <p:spPr>
          <a:xfrm>
            <a:off x="16294853" y="872934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304495" y="-495300"/>
            <a:ext cx="9983505" cy="10782300"/>
          </a:xfrm>
          <a:prstGeom prst="rect">
            <a:avLst/>
          </a:prstGeom>
          <a:solidFill>
            <a:srgbClr val="1B1B1B"/>
          </a:solidFill>
        </p:spPr>
      </p:sp>
      <p:grpSp>
        <p:nvGrpSpPr>
          <p:cNvPr id="3" name="Group 3"/>
          <p:cNvGrpSpPr/>
          <p:nvPr/>
        </p:nvGrpSpPr>
        <p:grpSpPr>
          <a:xfrm>
            <a:off x="8304495" y="14027"/>
            <a:ext cx="3277905" cy="10287000"/>
            <a:chOff x="0" y="0"/>
            <a:chExt cx="4370540" cy="13716000"/>
          </a:xfrm>
        </p:grpSpPr>
        <p:pic>
          <p:nvPicPr>
            <p:cNvPr id="4" name="Picture 4"/>
            <p:cNvPicPr>
              <a:picLocks noChangeAspect="1"/>
            </p:cNvPicPr>
            <p:nvPr/>
          </p:nvPicPr>
          <p:blipFill>
            <a:blip r:embed="rId3"/>
            <a:srcRect l="17524" r="17524"/>
            <a:stretch>
              <a:fillRect/>
            </a:stretch>
          </p:blipFill>
          <p:spPr>
            <a:xfrm>
              <a:off x="0" y="0"/>
              <a:ext cx="4370540" cy="4487333"/>
            </a:xfrm>
            <a:prstGeom prst="rect">
              <a:avLst/>
            </a:prstGeom>
          </p:spPr>
        </p:pic>
        <p:pic>
          <p:nvPicPr>
            <p:cNvPr id="5" name="Picture 5"/>
            <p:cNvPicPr>
              <a:picLocks noChangeAspect="1"/>
            </p:cNvPicPr>
            <p:nvPr/>
          </p:nvPicPr>
          <p:blipFill>
            <a:blip r:embed="rId4"/>
            <a:srcRect l="17615" r="17615"/>
            <a:stretch>
              <a:fillRect/>
            </a:stretch>
          </p:blipFill>
          <p:spPr>
            <a:xfrm>
              <a:off x="0" y="4614333"/>
              <a:ext cx="4370540" cy="4487333"/>
            </a:xfrm>
            <a:prstGeom prst="rect">
              <a:avLst/>
            </a:prstGeom>
          </p:spPr>
        </p:pic>
        <p:pic>
          <p:nvPicPr>
            <p:cNvPr id="6" name="Picture 6"/>
            <p:cNvPicPr>
              <a:picLocks noChangeAspect="1"/>
            </p:cNvPicPr>
            <p:nvPr/>
          </p:nvPicPr>
          <p:blipFill>
            <a:blip r:embed="rId5"/>
            <a:srcRect l="17524" r="17524"/>
            <a:stretch>
              <a:fillRect/>
            </a:stretch>
          </p:blipFill>
          <p:spPr>
            <a:xfrm>
              <a:off x="0" y="9228667"/>
              <a:ext cx="4370540" cy="4487333"/>
            </a:xfrm>
            <a:prstGeom prst="rect">
              <a:avLst/>
            </a:prstGeom>
          </p:spPr>
        </p:pic>
      </p:grpSp>
      <p:sp>
        <p:nvSpPr>
          <p:cNvPr id="7" name="AutoShape 7"/>
          <p:cNvSpPr/>
          <p:nvPr/>
        </p:nvSpPr>
        <p:spPr>
          <a:xfrm>
            <a:off x="1028700" y="-1106628"/>
            <a:ext cx="39375" cy="12481207"/>
          </a:xfrm>
          <a:prstGeom prst="rect">
            <a:avLst/>
          </a:prstGeom>
          <a:solidFill>
            <a:srgbClr val="FFFFFF"/>
          </a:solidFill>
        </p:spPr>
      </p:sp>
      <p:sp>
        <p:nvSpPr>
          <p:cNvPr id="8" name="TextBox 8"/>
          <p:cNvSpPr txBox="1"/>
          <p:nvPr/>
        </p:nvSpPr>
        <p:spPr>
          <a:xfrm>
            <a:off x="1633636" y="4313825"/>
            <a:ext cx="5524500" cy="2899929"/>
          </a:xfrm>
          <a:prstGeom prst="rect">
            <a:avLst/>
          </a:prstGeom>
        </p:spPr>
        <p:txBody>
          <a:bodyPr lIns="0" tIns="0" rIns="0" bIns="0" rtlCol="0" anchor="t">
            <a:spAutoFit/>
          </a:bodyPr>
          <a:lstStyle/>
          <a:p>
            <a:pPr>
              <a:lnSpc>
                <a:spcPts val="7680"/>
              </a:lnSpc>
            </a:pPr>
            <a:r>
              <a:rPr lang="en-US" sz="6400">
                <a:solidFill>
                  <a:srgbClr val="FFFFFF"/>
                </a:solidFill>
                <a:latin typeface="Halant Medium"/>
              </a:rPr>
              <a:t>Klaster 0: Non-profit Customer</a:t>
            </a:r>
          </a:p>
        </p:txBody>
      </p:sp>
      <p:grpSp>
        <p:nvGrpSpPr>
          <p:cNvPr id="9" name="Group 9"/>
          <p:cNvGrpSpPr/>
          <p:nvPr/>
        </p:nvGrpSpPr>
        <p:grpSpPr>
          <a:xfrm>
            <a:off x="12717972" y="1028700"/>
            <a:ext cx="4541328" cy="1659350"/>
            <a:chOff x="0" y="0"/>
            <a:chExt cx="6055104" cy="2212467"/>
          </a:xfrm>
        </p:grpSpPr>
        <p:sp>
          <p:nvSpPr>
            <p:cNvPr id="10" name="TextBox 10"/>
            <p:cNvSpPr txBox="1"/>
            <p:nvPr/>
          </p:nvSpPr>
          <p:spPr>
            <a:xfrm>
              <a:off x="0" y="1287907"/>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Light"/>
                </a:rPr>
                <a:t>549 HARI</a:t>
              </a:r>
            </a:p>
          </p:txBody>
        </p:sp>
        <p:sp>
          <p:nvSpPr>
            <p:cNvPr id="11" name="TextBox 11"/>
            <p:cNvSpPr txBox="1"/>
            <p:nvPr/>
          </p:nvSpPr>
          <p:spPr>
            <a:xfrm>
              <a:off x="0" y="-104775"/>
              <a:ext cx="6055104" cy="1235922"/>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RECENCY</a:t>
              </a:r>
            </a:p>
          </p:txBody>
        </p:sp>
      </p:grpSp>
      <p:sp>
        <p:nvSpPr>
          <p:cNvPr id="12" name="TextBox 12"/>
          <p:cNvSpPr txBox="1"/>
          <p:nvPr/>
        </p:nvSpPr>
        <p:spPr>
          <a:xfrm>
            <a:off x="1900049" y="990600"/>
            <a:ext cx="3394999" cy="816512"/>
          </a:xfrm>
          <a:prstGeom prst="rect">
            <a:avLst/>
          </a:prstGeom>
        </p:spPr>
        <p:txBody>
          <a:bodyPr lIns="0" tIns="0" rIns="0" bIns="0" rtlCol="0" anchor="t">
            <a:spAutoFit/>
          </a:bodyPr>
          <a:lstStyle/>
          <a:p>
            <a:pPr>
              <a:lnSpc>
                <a:spcPts val="3360"/>
              </a:lnSpc>
              <a:spcBef>
                <a:spcPct val="0"/>
              </a:spcBef>
            </a:pPr>
            <a:r>
              <a:rPr lang="en-US" sz="2400">
                <a:solidFill>
                  <a:srgbClr val="FFFFFF"/>
                </a:solidFill>
                <a:latin typeface="Halant Medium"/>
              </a:rPr>
              <a:t>DATA MINING | NOVEMBER 2020</a:t>
            </a:r>
          </a:p>
        </p:txBody>
      </p:sp>
      <p:grpSp>
        <p:nvGrpSpPr>
          <p:cNvPr id="13" name="Group 13"/>
          <p:cNvGrpSpPr/>
          <p:nvPr/>
        </p:nvGrpSpPr>
        <p:grpSpPr>
          <a:xfrm>
            <a:off x="12717972" y="4304300"/>
            <a:ext cx="4541328" cy="1659350"/>
            <a:chOff x="0" y="0"/>
            <a:chExt cx="6055104" cy="2212467"/>
          </a:xfrm>
        </p:grpSpPr>
        <p:sp>
          <p:nvSpPr>
            <p:cNvPr id="14" name="TextBox 14"/>
            <p:cNvSpPr txBox="1"/>
            <p:nvPr/>
          </p:nvSpPr>
          <p:spPr>
            <a:xfrm>
              <a:off x="0" y="1287907"/>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Light"/>
                </a:rPr>
                <a:t>2 KALI TRANSAKSI</a:t>
              </a:r>
            </a:p>
          </p:txBody>
        </p:sp>
        <p:sp>
          <p:nvSpPr>
            <p:cNvPr id="15" name="TextBox 15"/>
            <p:cNvSpPr txBox="1"/>
            <p:nvPr/>
          </p:nvSpPr>
          <p:spPr>
            <a:xfrm>
              <a:off x="0" y="-104775"/>
              <a:ext cx="6055104" cy="1235922"/>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FREQUENCY</a:t>
              </a:r>
            </a:p>
          </p:txBody>
        </p:sp>
      </p:grpSp>
      <p:grpSp>
        <p:nvGrpSpPr>
          <p:cNvPr id="16" name="Group 16"/>
          <p:cNvGrpSpPr/>
          <p:nvPr/>
        </p:nvGrpSpPr>
        <p:grpSpPr>
          <a:xfrm>
            <a:off x="12717972" y="7598950"/>
            <a:ext cx="4541328" cy="1659350"/>
            <a:chOff x="0" y="0"/>
            <a:chExt cx="6055104" cy="2212467"/>
          </a:xfrm>
        </p:grpSpPr>
        <p:sp>
          <p:nvSpPr>
            <p:cNvPr id="17" name="TextBox 17"/>
            <p:cNvSpPr txBox="1"/>
            <p:nvPr/>
          </p:nvSpPr>
          <p:spPr>
            <a:xfrm>
              <a:off x="0" y="1287907"/>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Light"/>
                </a:rPr>
                <a:t>381.85 Rupee</a:t>
              </a:r>
            </a:p>
          </p:txBody>
        </p:sp>
        <p:sp>
          <p:nvSpPr>
            <p:cNvPr id="18" name="TextBox 18"/>
            <p:cNvSpPr txBox="1"/>
            <p:nvPr/>
          </p:nvSpPr>
          <p:spPr>
            <a:xfrm>
              <a:off x="0" y="-104775"/>
              <a:ext cx="6055104" cy="1235922"/>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MONETARY</a:t>
              </a:r>
            </a:p>
          </p:txBody>
        </p:sp>
      </p:grpSp>
      <p:sp>
        <p:nvSpPr>
          <p:cNvPr id="19" name="TextBox 19"/>
          <p:cNvSpPr txBox="1"/>
          <p:nvPr/>
        </p:nvSpPr>
        <p:spPr>
          <a:xfrm>
            <a:off x="1633636" y="7214648"/>
            <a:ext cx="5113775" cy="2471014"/>
          </a:xfrm>
          <a:prstGeom prst="rect">
            <a:avLst/>
          </a:prstGeom>
        </p:spPr>
        <p:txBody>
          <a:bodyPr lIns="0" tIns="0" rIns="0" bIns="0" rtlCol="0" anchor="t">
            <a:spAutoFit/>
          </a:bodyPr>
          <a:lstStyle/>
          <a:p>
            <a:pPr algn="just">
              <a:lnSpc>
                <a:spcPts val="3920"/>
              </a:lnSpc>
              <a:spcBef>
                <a:spcPct val="0"/>
              </a:spcBef>
            </a:pPr>
            <a:r>
              <a:rPr lang="en-US" sz="2800">
                <a:solidFill>
                  <a:srgbClr val="FFFFFF"/>
                </a:solidFill>
                <a:latin typeface="Halant Light"/>
              </a:rPr>
              <a:t>Merupakan customer yang memiliki frekuensi belanja rendah dan melakukan transaksi yang sedikit, serta sudah lama tidak bertransaksi</a:t>
            </a:r>
          </a:p>
        </p:txBody>
      </p:sp>
      <p:sp>
        <p:nvSpPr>
          <p:cNvPr id="20" name="TextBox 20"/>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3097508"/>
            <a:ext cx="18288000" cy="7608592"/>
          </a:xfrm>
          <a:prstGeom prst="rect">
            <a:avLst/>
          </a:prstGeom>
          <a:solidFill>
            <a:srgbClr val="FFFFFF"/>
          </a:solidFill>
        </p:spPr>
      </p:sp>
      <p:sp>
        <p:nvSpPr>
          <p:cNvPr id="3" name="TextBox 3"/>
          <p:cNvSpPr txBox="1"/>
          <p:nvPr/>
        </p:nvSpPr>
        <p:spPr>
          <a:xfrm>
            <a:off x="2088384" y="1028700"/>
            <a:ext cx="14111232" cy="1214881"/>
          </a:xfrm>
          <a:prstGeom prst="rect">
            <a:avLst/>
          </a:prstGeom>
        </p:spPr>
        <p:txBody>
          <a:bodyPr lIns="0" tIns="0" rIns="0" bIns="0" rtlCol="0" anchor="t">
            <a:spAutoFit/>
          </a:bodyPr>
          <a:lstStyle/>
          <a:p>
            <a:pPr algn="ctr">
              <a:lnSpc>
                <a:spcPts val="9600"/>
              </a:lnSpc>
            </a:pPr>
            <a:r>
              <a:rPr lang="en-US" sz="8000">
                <a:solidFill>
                  <a:srgbClr val="1B1B1B"/>
                </a:solidFill>
                <a:latin typeface="Halant Medium"/>
              </a:rPr>
              <a:t>Klaster 0: Non-profit Customer</a:t>
            </a:r>
          </a:p>
        </p:txBody>
      </p:sp>
      <p:grpSp>
        <p:nvGrpSpPr>
          <p:cNvPr id="4" name="Group 4"/>
          <p:cNvGrpSpPr/>
          <p:nvPr/>
        </p:nvGrpSpPr>
        <p:grpSpPr>
          <a:xfrm>
            <a:off x="1211853" y="4053504"/>
            <a:ext cx="16230600" cy="3987260"/>
            <a:chOff x="0" y="0"/>
            <a:chExt cx="21640800" cy="5316347"/>
          </a:xfrm>
        </p:grpSpPr>
        <p:sp>
          <p:nvSpPr>
            <p:cNvPr id="5" name="TextBox 5"/>
            <p:cNvSpPr txBox="1"/>
            <p:nvPr/>
          </p:nvSpPr>
          <p:spPr>
            <a:xfrm>
              <a:off x="0" y="1138259"/>
              <a:ext cx="21640800" cy="4178088"/>
            </a:xfrm>
            <a:prstGeom prst="rect">
              <a:avLst/>
            </a:prstGeom>
          </p:spPr>
          <p:txBody>
            <a:bodyPr lIns="0" tIns="0" rIns="0" bIns="0" rtlCol="0" anchor="t">
              <a:spAutoFit/>
            </a:bodyPr>
            <a:lstStyle/>
            <a:p>
              <a:pPr algn="just">
                <a:lnSpc>
                  <a:spcPts val="5040"/>
                </a:lnSpc>
                <a:spcBef>
                  <a:spcPct val="0"/>
                </a:spcBef>
              </a:pPr>
              <a:r>
                <a:rPr lang="en-US" sz="3600">
                  <a:solidFill>
                    <a:srgbClr val="1B1B1B"/>
                  </a:solidFill>
                  <a:latin typeface="Halant Light"/>
                </a:rPr>
                <a:t>Bawa mereka kembali dengan promosi yang relevan seperti merekomendasikan produk terbaru yang sedang populer, memberikan paket bundling (pembelian lebih dari satu akan diberikan harga yang lebih murah), perbaharui diskon, dan lain-lain. Selain itu, adakan survei untuk mencari tahu apa yang membuat mereka belum berbelanja kembali setelah sekian lama.</a:t>
              </a:r>
            </a:p>
          </p:txBody>
        </p:sp>
        <p:sp>
          <p:nvSpPr>
            <p:cNvPr id="6" name="TextBox 6"/>
            <p:cNvSpPr txBox="1"/>
            <p:nvPr/>
          </p:nvSpPr>
          <p:spPr>
            <a:xfrm>
              <a:off x="0" y="-95250"/>
              <a:ext cx="21640800" cy="1067223"/>
            </a:xfrm>
            <a:prstGeom prst="rect">
              <a:avLst/>
            </a:prstGeom>
          </p:spPr>
          <p:txBody>
            <a:bodyPr lIns="0" tIns="0" rIns="0" bIns="0" rtlCol="0" anchor="t">
              <a:spAutoFit/>
            </a:bodyPr>
            <a:lstStyle/>
            <a:p>
              <a:pPr algn="ctr">
                <a:lnSpc>
                  <a:spcPts val="6719"/>
                </a:lnSpc>
                <a:spcBef>
                  <a:spcPct val="0"/>
                </a:spcBef>
              </a:pPr>
              <a:r>
                <a:rPr lang="en-US" sz="4800">
                  <a:solidFill>
                    <a:srgbClr val="1B1B1B"/>
                  </a:solidFill>
                  <a:latin typeface="Halant Medium"/>
                </a:rPr>
                <a:t>REKOMENDASI PERLAKUAN</a:t>
              </a:r>
            </a:p>
          </p:txBody>
        </p:sp>
      </p:grpSp>
      <p:sp>
        <p:nvSpPr>
          <p:cNvPr id="7" name="TextBox 7"/>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54858" y="2573318"/>
            <a:ext cx="7429044" cy="7240457"/>
          </a:xfrm>
          <a:prstGeom prst="rect">
            <a:avLst/>
          </a:prstGeom>
          <a:solidFill>
            <a:srgbClr val="FFFFFF"/>
          </a:solidFill>
        </p:spPr>
      </p:sp>
      <p:sp>
        <p:nvSpPr>
          <p:cNvPr id="3" name="AutoShape 3"/>
          <p:cNvSpPr/>
          <p:nvPr/>
        </p:nvSpPr>
        <p:spPr>
          <a:xfrm>
            <a:off x="8616528" y="2573318"/>
            <a:ext cx="9511153" cy="7240457"/>
          </a:xfrm>
          <a:prstGeom prst="rect">
            <a:avLst/>
          </a:prstGeom>
          <a:solidFill>
            <a:srgbClr val="FFFFFF"/>
          </a:solidFill>
        </p:spPr>
      </p:sp>
      <p:pic>
        <p:nvPicPr>
          <p:cNvPr id="4" name="Picture 4"/>
          <p:cNvPicPr>
            <a:picLocks noChangeAspect="1"/>
          </p:cNvPicPr>
          <p:nvPr/>
        </p:nvPicPr>
        <p:blipFill>
          <a:blip r:embed="rId3"/>
          <a:srcRect/>
          <a:stretch>
            <a:fillRect/>
          </a:stretch>
        </p:blipFill>
        <p:spPr>
          <a:xfrm>
            <a:off x="838200" y="3363897"/>
            <a:ext cx="6862360" cy="5659299"/>
          </a:xfrm>
          <a:prstGeom prst="rect">
            <a:avLst/>
          </a:prstGeom>
        </p:spPr>
      </p:pic>
      <p:pic>
        <p:nvPicPr>
          <p:cNvPr id="5" name="Picture 5"/>
          <p:cNvPicPr>
            <a:picLocks noChangeAspect="1"/>
          </p:cNvPicPr>
          <p:nvPr/>
        </p:nvPicPr>
        <p:blipFill>
          <a:blip r:embed="rId4"/>
          <a:srcRect/>
          <a:stretch>
            <a:fillRect/>
          </a:stretch>
        </p:blipFill>
        <p:spPr>
          <a:xfrm>
            <a:off x="9057043" y="3363897"/>
            <a:ext cx="8630124" cy="5659299"/>
          </a:xfrm>
          <a:prstGeom prst="rect">
            <a:avLst/>
          </a:prstGeom>
        </p:spPr>
      </p:pic>
      <p:sp>
        <p:nvSpPr>
          <p:cNvPr id="6" name="TextBox 6"/>
          <p:cNvSpPr txBox="1"/>
          <p:nvPr/>
        </p:nvSpPr>
        <p:spPr>
          <a:xfrm>
            <a:off x="3272714" y="115965"/>
            <a:ext cx="11742572" cy="1825469"/>
          </a:xfrm>
          <a:prstGeom prst="rect">
            <a:avLst/>
          </a:prstGeom>
        </p:spPr>
        <p:txBody>
          <a:bodyPr lIns="0" tIns="0" rIns="0" bIns="0" rtlCol="0" anchor="t">
            <a:spAutoFit/>
          </a:bodyPr>
          <a:lstStyle/>
          <a:p>
            <a:pPr>
              <a:lnSpc>
                <a:spcPts val="7212"/>
              </a:lnSpc>
            </a:pPr>
            <a:r>
              <a:rPr lang="en-US" sz="6010">
                <a:solidFill>
                  <a:srgbClr val="FFFFFF"/>
                </a:solidFill>
                <a:latin typeface="Halant Medium"/>
              </a:rPr>
              <a:t>Apa saja yang dibeli  non-profit customer?</a:t>
            </a:r>
          </a:p>
        </p:txBody>
      </p:sp>
      <p:sp>
        <p:nvSpPr>
          <p:cNvPr id="7" name="TextBox 7"/>
          <p:cNvSpPr txBox="1"/>
          <p:nvPr/>
        </p:nvSpPr>
        <p:spPr>
          <a:xfrm>
            <a:off x="16860281" y="8918421"/>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8288000" cy="9258300"/>
          </a:xfrm>
          <a:prstGeom prst="rect">
            <a:avLst/>
          </a:prstGeom>
          <a:solidFill>
            <a:srgbClr val="FFFFFF"/>
          </a:solidFill>
        </p:spPr>
      </p:sp>
      <p:sp>
        <p:nvSpPr>
          <p:cNvPr id="3" name="AutoShape 3"/>
          <p:cNvSpPr/>
          <p:nvPr/>
        </p:nvSpPr>
        <p:spPr>
          <a:xfrm>
            <a:off x="9124313" y="-3183078"/>
            <a:ext cx="39375" cy="12481207"/>
          </a:xfrm>
          <a:prstGeom prst="rect">
            <a:avLst/>
          </a:prstGeom>
          <a:solidFill>
            <a:srgbClr val="1B1B1B"/>
          </a:solidFill>
        </p:spPr>
      </p:sp>
      <p:grpSp>
        <p:nvGrpSpPr>
          <p:cNvPr id="4" name="Group 4"/>
          <p:cNvGrpSpPr/>
          <p:nvPr/>
        </p:nvGrpSpPr>
        <p:grpSpPr>
          <a:xfrm>
            <a:off x="9944100" y="1028700"/>
            <a:ext cx="2171700" cy="7200900"/>
            <a:chOff x="0" y="0"/>
            <a:chExt cx="2895600" cy="9601200"/>
          </a:xfrm>
        </p:grpSpPr>
        <p:pic>
          <p:nvPicPr>
            <p:cNvPr id="5" name="Picture 5"/>
            <p:cNvPicPr>
              <a:picLocks noChangeAspect="1"/>
            </p:cNvPicPr>
            <p:nvPr/>
          </p:nvPicPr>
          <p:blipFill>
            <a:blip r:embed="rId3"/>
            <a:srcRect l="19012" r="19012"/>
            <a:stretch>
              <a:fillRect/>
            </a:stretch>
          </p:blipFill>
          <p:spPr>
            <a:xfrm>
              <a:off x="0" y="0"/>
              <a:ext cx="2895600" cy="3115733"/>
            </a:xfrm>
            <a:prstGeom prst="rect">
              <a:avLst/>
            </a:prstGeom>
          </p:spPr>
        </p:pic>
        <p:pic>
          <p:nvPicPr>
            <p:cNvPr id="6" name="Picture 6"/>
            <p:cNvPicPr>
              <a:picLocks noChangeAspect="1"/>
            </p:cNvPicPr>
            <p:nvPr/>
          </p:nvPicPr>
          <p:blipFill>
            <a:blip r:embed="rId4"/>
            <a:srcRect l="19099" r="19099"/>
            <a:stretch>
              <a:fillRect/>
            </a:stretch>
          </p:blipFill>
          <p:spPr>
            <a:xfrm>
              <a:off x="0" y="3242733"/>
              <a:ext cx="2895600" cy="3115733"/>
            </a:xfrm>
            <a:prstGeom prst="rect">
              <a:avLst/>
            </a:prstGeom>
          </p:spPr>
        </p:pic>
        <p:pic>
          <p:nvPicPr>
            <p:cNvPr id="7" name="Picture 7"/>
            <p:cNvPicPr>
              <a:picLocks noChangeAspect="1"/>
            </p:cNvPicPr>
            <p:nvPr/>
          </p:nvPicPr>
          <p:blipFill>
            <a:blip r:embed="rId5"/>
            <a:srcRect l="19012" r="19012"/>
            <a:stretch>
              <a:fillRect/>
            </a:stretch>
          </p:blipFill>
          <p:spPr>
            <a:xfrm>
              <a:off x="0" y="6485467"/>
              <a:ext cx="2895600" cy="3115733"/>
            </a:xfrm>
            <a:prstGeom prst="rect">
              <a:avLst/>
            </a:prstGeom>
          </p:spPr>
        </p:pic>
      </p:grpSp>
      <p:sp>
        <p:nvSpPr>
          <p:cNvPr id="8" name="TextBox 8"/>
          <p:cNvSpPr txBox="1"/>
          <p:nvPr/>
        </p:nvSpPr>
        <p:spPr>
          <a:xfrm>
            <a:off x="1028700" y="3130820"/>
            <a:ext cx="6663386" cy="1701800"/>
          </a:xfrm>
          <a:prstGeom prst="rect">
            <a:avLst/>
          </a:prstGeom>
        </p:spPr>
        <p:txBody>
          <a:bodyPr lIns="0" tIns="0" rIns="0" bIns="0" rtlCol="0" anchor="t">
            <a:spAutoFit/>
          </a:bodyPr>
          <a:lstStyle/>
          <a:p>
            <a:pPr>
              <a:lnSpc>
                <a:spcPts val="6720"/>
              </a:lnSpc>
            </a:pPr>
            <a:r>
              <a:rPr lang="en-US" sz="5600">
                <a:solidFill>
                  <a:srgbClr val="1B1B1B"/>
                </a:solidFill>
                <a:latin typeface="Halant Medium"/>
              </a:rPr>
              <a:t>Klaster 1: Potential Loyalist Customer</a:t>
            </a:r>
          </a:p>
        </p:txBody>
      </p:sp>
      <p:sp>
        <p:nvSpPr>
          <p:cNvPr id="9" name="TextBox 9"/>
          <p:cNvSpPr txBox="1"/>
          <p:nvPr/>
        </p:nvSpPr>
        <p:spPr>
          <a:xfrm>
            <a:off x="1028700" y="1053989"/>
            <a:ext cx="6663386" cy="396826"/>
          </a:xfrm>
          <a:prstGeom prst="rect">
            <a:avLst/>
          </a:prstGeom>
        </p:spPr>
        <p:txBody>
          <a:bodyPr lIns="0" tIns="0" rIns="0" bIns="0" rtlCol="0" anchor="t">
            <a:spAutoFit/>
          </a:bodyPr>
          <a:lstStyle/>
          <a:p>
            <a:pPr>
              <a:lnSpc>
                <a:spcPts val="3359"/>
              </a:lnSpc>
              <a:spcBef>
                <a:spcPct val="0"/>
              </a:spcBef>
            </a:pPr>
            <a:r>
              <a:rPr lang="en-US" sz="2399">
                <a:solidFill>
                  <a:srgbClr val="1B1B1B"/>
                </a:solidFill>
                <a:latin typeface="Halant Medium"/>
              </a:rPr>
              <a:t>DATA MINING | NOVEMBER 2020</a:t>
            </a:r>
          </a:p>
        </p:txBody>
      </p:sp>
      <p:grpSp>
        <p:nvGrpSpPr>
          <p:cNvPr id="10" name="Group 10"/>
          <p:cNvGrpSpPr/>
          <p:nvPr/>
        </p:nvGrpSpPr>
        <p:grpSpPr>
          <a:xfrm>
            <a:off x="12908472" y="1450816"/>
            <a:ext cx="4541328" cy="1294860"/>
            <a:chOff x="0" y="0"/>
            <a:chExt cx="6055104" cy="1726480"/>
          </a:xfrm>
        </p:grpSpPr>
        <p:sp>
          <p:nvSpPr>
            <p:cNvPr id="11" name="TextBox 11"/>
            <p:cNvSpPr txBox="1"/>
            <p:nvPr/>
          </p:nvSpPr>
          <p:spPr>
            <a:xfrm>
              <a:off x="0" y="1014645"/>
              <a:ext cx="6055104" cy="711835"/>
            </a:xfrm>
            <a:prstGeom prst="rect">
              <a:avLst/>
            </a:prstGeom>
          </p:spPr>
          <p:txBody>
            <a:bodyPr lIns="0" tIns="0" rIns="0" bIns="0" rtlCol="0" anchor="t">
              <a:spAutoFit/>
            </a:bodyPr>
            <a:lstStyle/>
            <a:p>
              <a:pPr algn="ctr">
                <a:lnSpc>
                  <a:spcPts val="4480"/>
                </a:lnSpc>
                <a:spcBef>
                  <a:spcPct val="0"/>
                </a:spcBef>
              </a:pPr>
              <a:r>
                <a:rPr lang="en-US" sz="3200">
                  <a:solidFill>
                    <a:srgbClr val="1B1B1B"/>
                  </a:solidFill>
                  <a:latin typeface="Halant Light"/>
                </a:rPr>
                <a:t>356 HARI</a:t>
              </a:r>
            </a:p>
          </p:txBody>
        </p:sp>
        <p:sp>
          <p:nvSpPr>
            <p:cNvPr id="12" name="TextBox 12"/>
            <p:cNvSpPr txBox="1"/>
            <p:nvPr/>
          </p:nvSpPr>
          <p:spPr>
            <a:xfrm>
              <a:off x="0" y="-76200"/>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1B1B1B"/>
                  </a:solidFill>
                  <a:latin typeface="Halant Medium"/>
                </a:rPr>
                <a:t>RECENCY</a:t>
              </a:r>
            </a:p>
          </p:txBody>
        </p:sp>
      </p:grpSp>
      <p:grpSp>
        <p:nvGrpSpPr>
          <p:cNvPr id="13" name="Group 13"/>
          <p:cNvGrpSpPr/>
          <p:nvPr/>
        </p:nvGrpSpPr>
        <p:grpSpPr>
          <a:xfrm>
            <a:off x="12908472" y="3981720"/>
            <a:ext cx="4541328" cy="1295437"/>
            <a:chOff x="0" y="0"/>
            <a:chExt cx="6055104" cy="1727250"/>
          </a:xfrm>
        </p:grpSpPr>
        <p:sp>
          <p:nvSpPr>
            <p:cNvPr id="14" name="TextBox 14"/>
            <p:cNvSpPr txBox="1"/>
            <p:nvPr/>
          </p:nvSpPr>
          <p:spPr>
            <a:xfrm>
              <a:off x="0" y="1014645"/>
              <a:ext cx="6055104" cy="712605"/>
            </a:xfrm>
            <a:prstGeom prst="rect">
              <a:avLst/>
            </a:prstGeom>
          </p:spPr>
          <p:txBody>
            <a:bodyPr lIns="0" tIns="0" rIns="0" bIns="0" rtlCol="0" anchor="t">
              <a:spAutoFit/>
            </a:bodyPr>
            <a:lstStyle/>
            <a:p>
              <a:pPr algn="ctr">
                <a:lnSpc>
                  <a:spcPts val="4480"/>
                </a:lnSpc>
                <a:spcBef>
                  <a:spcPct val="0"/>
                </a:spcBef>
              </a:pPr>
              <a:r>
                <a:rPr lang="en-US" sz="3200">
                  <a:solidFill>
                    <a:srgbClr val="1B1B1B"/>
                  </a:solidFill>
                  <a:latin typeface="Halant Light"/>
                </a:rPr>
                <a:t>7 KALI TRANSAKSI</a:t>
              </a:r>
            </a:p>
          </p:txBody>
        </p:sp>
        <p:sp>
          <p:nvSpPr>
            <p:cNvPr id="15" name="TextBox 15"/>
            <p:cNvSpPr txBox="1"/>
            <p:nvPr/>
          </p:nvSpPr>
          <p:spPr>
            <a:xfrm>
              <a:off x="0" y="-76200"/>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1B1B1B"/>
                  </a:solidFill>
                  <a:latin typeface="Halant Medium"/>
                </a:rPr>
                <a:t>FREQUENCY</a:t>
              </a:r>
            </a:p>
          </p:txBody>
        </p:sp>
      </p:grpSp>
      <p:grpSp>
        <p:nvGrpSpPr>
          <p:cNvPr id="16" name="Group 16"/>
          <p:cNvGrpSpPr/>
          <p:nvPr/>
        </p:nvGrpSpPr>
        <p:grpSpPr>
          <a:xfrm>
            <a:off x="12908472" y="6514275"/>
            <a:ext cx="4541328" cy="1295437"/>
            <a:chOff x="0" y="0"/>
            <a:chExt cx="6055104" cy="1727250"/>
          </a:xfrm>
        </p:grpSpPr>
        <p:sp>
          <p:nvSpPr>
            <p:cNvPr id="17" name="TextBox 17"/>
            <p:cNvSpPr txBox="1"/>
            <p:nvPr/>
          </p:nvSpPr>
          <p:spPr>
            <a:xfrm>
              <a:off x="0" y="1014645"/>
              <a:ext cx="6055104" cy="712605"/>
            </a:xfrm>
            <a:prstGeom prst="rect">
              <a:avLst/>
            </a:prstGeom>
          </p:spPr>
          <p:txBody>
            <a:bodyPr lIns="0" tIns="0" rIns="0" bIns="0" rtlCol="0" anchor="t">
              <a:spAutoFit/>
            </a:bodyPr>
            <a:lstStyle/>
            <a:p>
              <a:pPr algn="ctr">
                <a:lnSpc>
                  <a:spcPts val="4480"/>
                </a:lnSpc>
                <a:spcBef>
                  <a:spcPct val="0"/>
                </a:spcBef>
              </a:pPr>
              <a:r>
                <a:rPr lang="en-US" sz="3200">
                  <a:solidFill>
                    <a:srgbClr val="1B1B1B"/>
                  </a:solidFill>
                  <a:latin typeface="Halant Light"/>
                </a:rPr>
                <a:t>1518.96 Rupee</a:t>
              </a:r>
            </a:p>
          </p:txBody>
        </p:sp>
        <p:sp>
          <p:nvSpPr>
            <p:cNvPr id="18" name="TextBox 18"/>
            <p:cNvSpPr txBox="1"/>
            <p:nvPr/>
          </p:nvSpPr>
          <p:spPr>
            <a:xfrm>
              <a:off x="0" y="-76200"/>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1B1B1B"/>
                  </a:solidFill>
                  <a:latin typeface="Halant Medium"/>
                </a:rPr>
                <a:t>MONETARY</a:t>
              </a:r>
            </a:p>
          </p:txBody>
        </p:sp>
      </p:grpSp>
      <p:sp>
        <p:nvSpPr>
          <p:cNvPr id="19" name="TextBox 19"/>
          <p:cNvSpPr txBox="1"/>
          <p:nvPr/>
        </p:nvSpPr>
        <p:spPr>
          <a:xfrm>
            <a:off x="1028700" y="5042345"/>
            <a:ext cx="5701300" cy="1500411"/>
          </a:xfrm>
          <a:prstGeom prst="rect">
            <a:avLst/>
          </a:prstGeom>
        </p:spPr>
        <p:txBody>
          <a:bodyPr lIns="0" tIns="0" rIns="0" bIns="0" rtlCol="0" anchor="t">
            <a:spAutoFit/>
          </a:bodyPr>
          <a:lstStyle/>
          <a:p>
            <a:pPr algn="just">
              <a:lnSpc>
                <a:spcPts val="3919"/>
              </a:lnSpc>
            </a:pPr>
            <a:r>
              <a:rPr lang="en-US" sz="2800" dirty="0" err="1">
                <a:solidFill>
                  <a:srgbClr val="1B1B1B"/>
                </a:solidFill>
                <a:latin typeface="Halant Light"/>
              </a:rPr>
              <a:t>Merupakan</a:t>
            </a:r>
            <a:r>
              <a:rPr lang="en-US" sz="2800" dirty="0">
                <a:solidFill>
                  <a:srgbClr val="1B1B1B"/>
                </a:solidFill>
                <a:latin typeface="Halant Light"/>
              </a:rPr>
              <a:t> customer yang </a:t>
            </a:r>
            <a:r>
              <a:rPr lang="en-US" sz="2800" dirty="0" err="1">
                <a:solidFill>
                  <a:srgbClr val="1B1B1B"/>
                </a:solidFill>
                <a:latin typeface="Halant Light"/>
              </a:rPr>
              <a:t>cukup</a:t>
            </a:r>
            <a:r>
              <a:rPr lang="en-US" sz="2800" dirty="0">
                <a:solidFill>
                  <a:srgbClr val="1B1B1B"/>
                </a:solidFill>
                <a:latin typeface="Halant Light"/>
              </a:rPr>
              <a:t> </a:t>
            </a:r>
            <a:r>
              <a:rPr lang="en-US" sz="2800" dirty="0" err="1">
                <a:solidFill>
                  <a:srgbClr val="1B1B1B"/>
                </a:solidFill>
                <a:latin typeface="Halant Light"/>
              </a:rPr>
              <a:t>sering</a:t>
            </a:r>
            <a:r>
              <a:rPr lang="en-US" sz="2800" dirty="0">
                <a:solidFill>
                  <a:srgbClr val="1B1B1B"/>
                </a:solidFill>
                <a:latin typeface="Halant Light"/>
              </a:rPr>
              <a:t> </a:t>
            </a:r>
            <a:r>
              <a:rPr lang="en-US" sz="2800" dirty="0" err="1">
                <a:solidFill>
                  <a:srgbClr val="1B1B1B"/>
                </a:solidFill>
                <a:latin typeface="Halant Light"/>
              </a:rPr>
              <a:t>berbelanja</a:t>
            </a:r>
            <a:r>
              <a:rPr lang="en-US" sz="2800" dirty="0">
                <a:solidFill>
                  <a:srgbClr val="1B1B1B"/>
                </a:solidFill>
                <a:latin typeface="Halant Light"/>
              </a:rPr>
              <a:t> dan </a:t>
            </a:r>
            <a:r>
              <a:rPr lang="en-US" sz="2800" dirty="0" err="1">
                <a:solidFill>
                  <a:srgbClr val="1B1B1B"/>
                </a:solidFill>
                <a:latin typeface="Halant Light"/>
              </a:rPr>
              <a:t>melakukan</a:t>
            </a:r>
            <a:r>
              <a:rPr lang="en-US" sz="2800" dirty="0">
                <a:solidFill>
                  <a:srgbClr val="1B1B1B"/>
                </a:solidFill>
                <a:latin typeface="Halant Light"/>
              </a:rPr>
              <a:t> </a:t>
            </a:r>
            <a:r>
              <a:rPr lang="en-US" sz="2800" dirty="0" err="1">
                <a:solidFill>
                  <a:srgbClr val="1B1B1B"/>
                </a:solidFill>
                <a:latin typeface="Halant Light"/>
              </a:rPr>
              <a:t>transaksi</a:t>
            </a:r>
            <a:r>
              <a:rPr lang="en-US" sz="2800" dirty="0">
                <a:solidFill>
                  <a:srgbClr val="1B1B1B"/>
                </a:solidFill>
                <a:latin typeface="Halant Light"/>
              </a:rPr>
              <a:t> yang </a:t>
            </a:r>
            <a:r>
              <a:rPr lang="en-US" sz="2800" dirty="0" err="1">
                <a:solidFill>
                  <a:srgbClr val="1B1B1B"/>
                </a:solidFill>
                <a:latin typeface="Halant Light"/>
              </a:rPr>
              <a:t>cukup</a:t>
            </a:r>
            <a:r>
              <a:rPr lang="en-US" sz="2800" dirty="0">
                <a:solidFill>
                  <a:srgbClr val="1B1B1B"/>
                </a:solidFill>
                <a:latin typeface="Halant Light"/>
              </a:rPr>
              <a:t> </a:t>
            </a:r>
            <a:r>
              <a:rPr lang="en-US" sz="2800" dirty="0" err="1">
                <a:solidFill>
                  <a:srgbClr val="1B1B1B"/>
                </a:solidFill>
                <a:latin typeface="Halant Light"/>
              </a:rPr>
              <a:t>besar</a:t>
            </a:r>
            <a:endParaRPr lang="en-US" sz="2800" dirty="0">
              <a:solidFill>
                <a:srgbClr val="1B1B1B"/>
              </a:solidFill>
              <a:latin typeface="Halant Light"/>
            </a:endParaRPr>
          </a:p>
        </p:txBody>
      </p:sp>
      <p:sp>
        <p:nvSpPr>
          <p:cNvPr id="20" name="TextBox 20"/>
          <p:cNvSpPr txBox="1"/>
          <p:nvPr/>
        </p:nvSpPr>
        <p:spPr>
          <a:xfrm>
            <a:off x="16860281" y="9193353"/>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709303" y="3134965"/>
            <a:ext cx="11549997" cy="6123335"/>
          </a:xfrm>
          <a:prstGeom prst="rect">
            <a:avLst/>
          </a:prstGeom>
          <a:solidFill>
            <a:srgbClr val="000000"/>
          </a:solidFill>
        </p:spPr>
      </p:sp>
      <p:sp>
        <p:nvSpPr>
          <p:cNvPr id="3" name="AutoShape 3"/>
          <p:cNvSpPr/>
          <p:nvPr/>
        </p:nvSpPr>
        <p:spPr>
          <a:xfrm>
            <a:off x="0" y="3097508"/>
            <a:ext cx="18288000" cy="7608592"/>
          </a:xfrm>
          <a:prstGeom prst="rect">
            <a:avLst/>
          </a:prstGeom>
          <a:solidFill>
            <a:srgbClr val="FFFFFF"/>
          </a:solidFill>
        </p:spPr>
      </p:sp>
      <p:pic>
        <p:nvPicPr>
          <p:cNvPr id="4" name="Picture 4"/>
          <p:cNvPicPr>
            <a:picLocks noChangeAspect="1"/>
          </p:cNvPicPr>
          <p:nvPr/>
        </p:nvPicPr>
        <p:blipFill>
          <a:blip r:embed="rId3"/>
          <a:srcRect/>
          <a:stretch>
            <a:fillRect/>
          </a:stretch>
        </p:blipFill>
        <p:spPr>
          <a:xfrm>
            <a:off x="3396980" y="3142585"/>
            <a:ext cx="11494040" cy="5607174"/>
          </a:xfrm>
          <a:prstGeom prst="rect">
            <a:avLst/>
          </a:prstGeom>
        </p:spPr>
      </p:pic>
      <p:sp>
        <p:nvSpPr>
          <p:cNvPr id="5" name="TextBox 5"/>
          <p:cNvSpPr txBox="1"/>
          <p:nvPr/>
        </p:nvSpPr>
        <p:spPr>
          <a:xfrm>
            <a:off x="3945407" y="1207929"/>
            <a:ext cx="10397186" cy="850900"/>
          </a:xfrm>
          <a:prstGeom prst="rect">
            <a:avLst/>
          </a:prstGeom>
        </p:spPr>
        <p:txBody>
          <a:bodyPr lIns="0" tIns="0" rIns="0" bIns="0" rtlCol="0" anchor="t">
            <a:spAutoFit/>
          </a:bodyPr>
          <a:lstStyle/>
          <a:p>
            <a:pPr algn="ctr">
              <a:lnSpc>
                <a:spcPts val="6720"/>
              </a:lnSpc>
            </a:pPr>
            <a:r>
              <a:rPr lang="en-US" sz="5600" dirty="0" err="1">
                <a:solidFill>
                  <a:srgbClr val="1B1B1B"/>
                </a:solidFill>
                <a:latin typeface="Halant Medium"/>
              </a:rPr>
              <a:t>Anggota</a:t>
            </a:r>
            <a:r>
              <a:rPr lang="en-US" sz="5600" dirty="0">
                <a:solidFill>
                  <a:srgbClr val="1B1B1B"/>
                </a:solidFill>
                <a:latin typeface="Halant Medium"/>
              </a:rPr>
              <a:t> </a:t>
            </a:r>
            <a:r>
              <a:rPr lang="en-US" sz="5600" dirty="0" err="1">
                <a:solidFill>
                  <a:srgbClr val="1B1B1B"/>
                </a:solidFill>
                <a:latin typeface="Halant Medium"/>
              </a:rPr>
              <a:t>Kelompok</a:t>
            </a:r>
            <a:r>
              <a:rPr lang="en-US" sz="5600" dirty="0">
                <a:solidFill>
                  <a:srgbClr val="1B1B1B"/>
                </a:solidFill>
                <a:latin typeface="Halant Medium"/>
              </a:rPr>
              <a:t> </a:t>
            </a:r>
          </a:p>
        </p:txBody>
      </p:sp>
      <p:sp>
        <p:nvSpPr>
          <p:cNvPr id="6" name="TextBox 6"/>
          <p:cNvSpPr txBox="1"/>
          <p:nvPr/>
        </p:nvSpPr>
        <p:spPr>
          <a:xfrm>
            <a:off x="16345111"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869593" y="7556500"/>
            <a:ext cx="6869765" cy="1701800"/>
          </a:xfrm>
          <a:prstGeom prst="rect">
            <a:avLst/>
          </a:prstGeom>
        </p:spPr>
        <p:txBody>
          <a:bodyPr lIns="0" tIns="0" rIns="0" bIns="0" rtlCol="0" anchor="t">
            <a:spAutoFit/>
          </a:bodyPr>
          <a:lstStyle/>
          <a:p>
            <a:pPr>
              <a:lnSpc>
                <a:spcPts val="6720"/>
              </a:lnSpc>
            </a:pPr>
            <a:r>
              <a:rPr lang="en-US" sz="5600">
                <a:solidFill>
                  <a:srgbClr val="FFFFFF"/>
                </a:solidFill>
                <a:latin typeface="Halant Medium"/>
              </a:rPr>
              <a:t>Klaster 1: Potential Loyalist Customer</a:t>
            </a:r>
          </a:p>
        </p:txBody>
      </p:sp>
      <p:sp>
        <p:nvSpPr>
          <p:cNvPr id="3" name="TextBox 3"/>
          <p:cNvSpPr txBox="1"/>
          <p:nvPr/>
        </p:nvSpPr>
        <p:spPr>
          <a:xfrm>
            <a:off x="1869593" y="3209927"/>
            <a:ext cx="7693955" cy="1571938"/>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Halant Light"/>
              </a:rPr>
              <a:t>Tawarkan program membership atau</a:t>
            </a:r>
          </a:p>
          <a:p>
            <a:pPr algn="ctr">
              <a:lnSpc>
                <a:spcPts val="4199"/>
              </a:lnSpc>
              <a:spcBef>
                <a:spcPct val="0"/>
              </a:spcBef>
            </a:pPr>
            <a:r>
              <a:rPr lang="en-US" sz="2999">
                <a:solidFill>
                  <a:srgbClr val="FFFFFF"/>
                </a:solidFill>
                <a:latin typeface="Halant Light"/>
              </a:rPr>
              <a:t>rekomendasikan produk-produk terkait untuk membantu meningkatkan penjualan.</a:t>
            </a:r>
          </a:p>
        </p:txBody>
      </p:sp>
      <p:sp>
        <p:nvSpPr>
          <p:cNvPr id="4" name="TextBox 4"/>
          <p:cNvSpPr txBox="1"/>
          <p:nvPr/>
        </p:nvSpPr>
        <p:spPr>
          <a:xfrm>
            <a:off x="10515600" y="8861474"/>
            <a:ext cx="5863286" cy="396826"/>
          </a:xfrm>
          <a:prstGeom prst="rect">
            <a:avLst/>
          </a:prstGeom>
        </p:spPr>
        <p:txBody>
          <a:bodyPr lIns="0" tIns="0" rIns="0" bIns="0" rtlCol="0" anchor="t">
            <a:spAutoFit/>
          </a:bodyPr>
          <a:lstStyle/>
          <a:p>
            <a:pPr algn="r">
              <a:lnSpc>
                <a:spcPts val="3359"/>
              </a:lnSpc>
              <a:spcBef>
                <a:spcPct val="0"/>
              </a:spcBef>
            </a:pPr>
            <a:r>
              <a:rPr lang="en-US" sz="2399">
                <a:solidFill>
                  <a:srgbClr val="FFFFFF"/>
                </a:solidFill>
                <a:latin typeface="Halant Medium"/>
              </a:rPr>
              <a:t>DATA MINING  | NOVEMBER 2020</a:t>
            </a:r>
          </a:p>
        </p:txBody>
      </p:sp>
      <p:pic>
        <p:nvPicPr>
          <p:cNvPr id="5" name="Picture 5"/>
          <p:cNvPicPr>
            <a:picLocks noChangeAspect="1"/>
          </p:cNvPicPr>
          <p:nvPr/>
        </p:nvPicPr>
        <p:blipFill>
          <a:blip r:embed="rId3"/>
          <a:srcRect l="22063" r="22063"/>
          <a:stretch>
            <a:fillRect/>
          </a:stretch>
        </p:blipFill>
        <p:spPr>
          <a:xfrm>
            <a:off x="10515600" y="0"/>
            <a:ext cx="6743700" cy="8048941"/>
          </a:xfrm>
          <a:prstGeom prst="rect">
            <a:avLst/>
          </a:prstGeom>
        </p:spPr>
      </p:pic>
      <p:grpSp>
        <p:nvGrpSpPr>
          <p:cNvPr id="6" name="Group 6"/>
          <p:cNvGrpSpPr/>
          <p:nvPr/>
        </p:nvGrpSpPr>
        <p:grpSpPr>
          <a:xfrm rot="-8100000">
            <a:off x="16953540" y="8992984"/>
            <a:ext cx="110345" cy="11016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8" name="AutoShape 8"/>
          <p:cNvSpPr/>
          <p:nvPr/>
        </p:nvSpPr>
        <p:spPr>
          <a:xfrm>
            <a:off x="1028700" y="-1097103"/>
            <a:ext cx="39375" cy="12481207"/>
          </a:xfrm>
          <a:prstGeom prst="rect">
            <a:avLst/>
          </a:prstGeom>
          <a:solidFill>
            <a:srgbClr val="FFFFFF"/>
          </a:solidFill>
        </p:spPr>
      </p:sp>
      <p:sp>
        <p:nvSpPr>
          <p:cNvPr id="9" name="TextBox 9"/>
          <p:cNvSpPr txBox="1"/>
          <p:nvPr/>
        </p:nvSpPr>
        <p:spPr>
          <a:xfrm>
            <a:off x="2255409" y="1698858"/>
            <a:ext cx="6922323" cy="71247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Medium"/>
              </a:rPr>
              <a:t>REKOMENDASI PERLAKUAN</a:t>
            </a:r>
          </a:p>
        </p:txBody>
      </p:sp>
      <p:sp>
        <p:nvSpPr>
          <p:cNvPr id="10" name="TextBox 10"/>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106628"/>
            <a:ext cx="39375" cy="12481207"/>
          </a:xfrm>
          <a:prstGeom prst="rect">
            <a:avLst/>
          </a:prstGeom>
          <a:solidFill>
            <a:srgbClr val="1B1B1B"/>
          </a:solidFill>
        </p:spPr>
      </p:sp>
      <p:pic>
        <p:nvPicPr>
          <p:cNvPr id="3" name="Picture 3"/>
          <p:cNvPicPr>
            <a:picLocks noChangeAspect="1"/>
          </p:cNvPicPr>
          <p:nvPr/>
        </p:nvPicPr>
        <p:blipFill>
          <a:blip r:embed="rId3"/>
          <a:srcRect/>
          <a:stretch>
            <a:fillRect/>
          </a:stretch>
        </p:blipFill>
        <p:spPr>
          <a:xfrm>
            <a:off x="1408714" y="2453605"/>
            <a:ext cx="7368979" cy="6077101"/>
          </a:xfrm>
          <a:prstGeom prst="rect">
            <a:avLst/>
          </a:prstGeom>
        </p:spPr>
      </p:pic>
      <p:pic>
        <p:nvPicPr>
          <p:cNvPr id="4" name="Picture 4"/>
          <p:cNvPicPr>
            <a:picLocks noChangeAspect="1"/>
          </p:cNvPicPr>
          <p:nvPr/>
        </p:nvPicPr>
        <p:blipFill>
          <a:blip r:embed="rId4"/>
          <a:srcRect/>
          <a:stretch>
            <a:fillRect/>
          </a:stretch>
        </p:blipFill>
        <p:spPr>
          <a:xfrm>
            <a:off x="8960847" y="2453605"/>
            <a:ext cx="9107968" cy="5972650"/>
          </a:xfrm>
          <a:prstGeom prst="rect">
            <a:avLst/>
          </a:prstGeom>
        </p:spPr>
      </p:pic>
      <p:sp>
        <p:nvSpPr>
          <p:cNvPr id="5" name="TextBox 5"/>
          <p:cNvSpPr txBox="1"/>
          <p:nvPr/>
        </p:nvSpPr>
        <p:spPr>
          <a:xfrm>
            <a:off x="2544606" y="449896"/>
            <a:ext cx="15066694" cy="1701800"/>
          </a:xfrm>
          <a:prstGeom prst="rect">
            <a:avLst/>
          </a:prstGeom>
        </p:spPr>
        <p:txBody>
          <a:bodyPr lIns="0" tIns="0" rIns="0" bIns="0" rtlCol="0" anchor="t">
            <a:spAutoFit/>
          </a:bodyPr>
          <a:lstStyle/>
          <a:p>
            <a:pPr>
              <a:lnSpc>
                <a:spcPts val="6720"/>
              </a:lnSpc>
            </a:pPr>
            <a:r>
              <a:rPr lang="en-US" sz="5600">
                <a:solidFill>
                  <a:srgbClr val="1B1B1B"/>
                </a:solidFill>
                <a:latin typeface="Halant Medium"/>
              </a:rPr>
              <a:t>Apa saja yang dibeli oleh potential loyalist customer?</a:t>
            </a:r>
          </a:p>
        </p:txBody>
      </p:sp>
      <p:sp>
        <p:nvSpPr>
          <p:cNvPr id="6" name="TextBox 6"/>
          <p:cNvSpPr txBox="1"/>
          <p:nvPr/>
        </p:nvSpPr>
        <p:spPr>
          <a:xfrm>
            <a:off x="390908" y="9286808"/>
            <a:ext cx="5863286" cy="396826"/>
          </a:xfrm>
          <a:prstGeom prst="rect">
            <a:avLst/>
          </a:prstGeom>
        </p:spPr>
        <p:txBody>
          <a:bodyPr lIns="0" tIns="0" rIns="0" bIns="0" rtlCol="0" anchor="t">
            <a:spAutoFit/>
          </a:bodyPr>
          <a:lstStyle/>
          <a:p>
            <a:pPr algn="r">
              <a:lnSpc>
                <a:spcPts val="3359"/>
              </a:lnSpc>
              <a:spcBef>
                <a:spcPct val="0"/>
              </a:spcBef>
            </a:pPr>
            <a:r>
              <a:rPr lang="en-US" sz="2399">
                <a:solidFill>
                  <a:srgbClr val="1B1B1B"/>
                </a:solidFill>
                <a:latin typeface="Halant Medium"/>
              </a:rPr>
              <a:t>DATA MINING | NOVEMBER 2020</a:t>
            </a:r>
          </a:p>
        </p:txBody>
      </p:sp>
      <p:sp>
        <p:nvSpPr>
          <p:cNvPr id="7" name="TextBox 7"/>
          <p:cNvSpPr txBox="1"/>
          <p:nvPr/>
        </p:nvSpPr>
        <p:spPr>
          <a:xfrm>
            <a:off x="16641095"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304495" y="-495300"/>
            <a:ext cx="9983505" cy="10782300"/>
          </a:xfrm>
          <a:prstGeom prst="rect">
            <a:avLst/>
          </a:prstGeom>
          <a:solidFill>
            <a:srgbClr val="1B1B1B"/>
          </a:solidFill>
        </p:spPr>
      </p:sp>
      <p:grpSp>
        <p:nvGrpSpPr>
          <p:cNvPr id="3" name="Group 3"/>
          <p:cNvGrpSpPr/>
          <p:nvPr/>
        </p:nvGrpSpPr>
        <p:grpSpPr>
          <a:xfrm>
            <a:off x="8304495" y="14027"/>
            <a:ext cx="3277905" cy="10287000"/>
            <a:chOff x="0" y="0"/>
            <a:chExt cx="4370540" cy="13716000"/>
          </a:xfrm>
        </p:grpSpPr>
        <p:pic>
          <p:nvPicPr>
            <p:cNvPr id="4" name="Picture 4"/>
            <p:cNvPicPr>
              <a:picLocks noChangeAspect="1"/>
            </p:cNvPicPr>
            <p:nvPr/>
          </p:nvPicPr>
          <p:blipFill>
            <a:blip r:embed="rId3"/>
            <a:srcRect l="17524" r="17524"/>
            <a:stretch>
              <a:fillRect/>
            </a:stretch>
          </p:blipFill>
          <p:spPr>
            <a:xfrm>
              <a:off x="0" y="0"/>
              <a:ext cx="4370540" cy="4487333"/>
            </a:xfrm>
            <a:prstGeom prst="rect">
              <a:avLst/>
            </a:prstGeom>
          </p:spPr>
        </p:pic>
        <p:pic>
          <p:nvPicPr>
            <p:cNvPr id="5" name="Picture 5"/>
            <p:cNvPicPr>
              <a:picLocks noChangeAspect="1"/>
            </p:cNvPicPr>
            <p:nvPr/>
          </p:nvPicPr>
          <p:blipFill>
            <a:blip r:embed="rId4"/>
            <a:srcRect l="17615" r="17615"/>
            <a:stretch>
              <a:fillRect/>
            </a:stretch>
          </p:blipFill>
          <p:spPr>
            <a:xfrm>
              <a:off x="0" y="4614333"/>
              <a:ext cx="4370540" cy="4487333"/>
            </a:xfrm>
            <a:prstGeom prst="rect">
              <a:avLst/>
            </a:prstGeom>
          </p:spPr>
        </p:pic>
        <p:pic>
          <p:nvPicPr>
            <p:cNvPr id="6" name="Picture 6"/>
            <p:cNvPicPr>
              <a:picLocks noChangeAspect="1"/>
            </p:cNvPicPr>
            <p:nvPr/>
          </p:nvPicPr>
          <p:blipFill>
            <a:blip r:embed="rId5"/>
            <a:srcRect l="17524" r="17524"/>
            <a:stretch>
              <a:fillRect/>
            </a:stretch>
          </p:blipFill>
          <p:spPr>
            <a:xfrm>
              <a:off x="0" y="9228667"/>
              <a:ext cx="4370540" cy="4487333"/>
            </a:xfrm>
            <a:prstGeom prst="rect">
              <a:avLst/>
            </a:prstGeom>
          </p:spPr>
        </p:pic>
      </p:grpSp>
      <p:sp>
        <p:nvSpPr>
          <p:cNvPr id="7" name="AutoShape 7"/>
          <p:cNvSpPr/>
          <p:nvPr/>
        </p:nvSpPr>
        <p:spPr>
          <a:xfrm>
            <a:off x="1028700" y="-1106628"/>
            <a:ext cx="39375" cy="12481207"/>
          </a:xfrm>
          <a:prstGeom prst="rect">
            <a:avLst/>
          </a:prstGeom>
          <a:solidFill>
            <a:srgbClr val="FFFFFF"/>
          </a:solidFill>
        </p:spPr>
      </p:sp>
      <p:sp>
        <p:nvSpPr>
          <p:cNvPr id="8" name="TextBox 8"/>
          <p:cNvSpPr txBox="1"/>
          <p:nvPr/>
        </p:nvSpPr>
        <p:spPr>
          <a:xfrm>
            <a:off x="1633636" y="5410924"/>
            <a:ext cx="5524500" cy="1933575"/>
          </a:xfrm>
          <a:prstGeom prst="rect">
            <a:avLst/>
          </a:prstGeom>
        </p:spPr>
        <p:txBody>
          <a:bodyPr lIns="0" tIns="0" rIns="0" bIns="0" rtlCol="0" anchor="t">
            <a:spAutoFit/>
          </a:bodyPr>
          <a:lstStyle/>
          <a:p>
            <a:pPr>
              <a:lnSpc>
                <a:spcPts val="7680"/>
              </a:lnSpc>
            </a:pPr>
            <a:r>
              <a:rPr lang="en-US" sz="6400">
                <a:solidFill>
                  <a:srgbClr val="FFFFFF"/>
                </a:solidFill>
                <a:latin typeface="Halant Medium"/>
              </a:rPr>
              <a:t>Klaster 2: New Customer</a:t>
            </a:r>
          </a:p>
        </p:txBody>
      </p:sp>
      <p:grpSp>
        <p:nvGrpSpPr>
          <p:cNvPr id="9" name="Group 9"/>
          <p:cNvGrpSpPr/>
          <p:nvPr/>
        </p:nvGrpSpPr>
        <p:grpSpPr>
          <a:xfrm>
            <a:off x="12717972" y="1028700"/>
            <a:ext cx="4541328" cy="1659350"/>
            <a:chOff x="0" y="0"/>
            <a:chExt cx="6055104" cy="2212467"/>
          </a:xfrm>
        </p:grpSpPr>
        <p:sp>
          <p:nvSpPr>
            <p:cNvPr id="10" name="TextBox 10"/>
            <p:cNvSpPr txBox="1"/>
            <p:nvPr/>
          </p:nvSpPr>
          <p:spPr>
            <a:xfrm>
              <a:off x="0" y="1287907"/>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Light"/>
                </a:rPr>
                <a:t>229 HARI</a:t>
              </a:r>
            </a:p>
          </p:txBody>
        </p:sp>
        <p:sp>
          <p:nvSpPr>
            <p:cNvPr id="11" name="TextBox 11"/>
            <p:cNvSpPr txBox="1"/>
            <p:nvPr/>
          </p:nvSpPr>
          <p:spPr>
            <a:xfrm>
              <a:off x="0" y="-104775"/>
              <a:ext cx="6055104" cy="1235922"/>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RECENCY</a:t>
              </a:r>
            </a:p>
          </p:txBody>
        </p:sp>
      </p:grpSp>
      <p:sp>
        <p:nvSpPr>
          <p:cNvPr id="12" name="TextBox 12"/>
          <p:cNvSpPr txBox="1"/>
          <p:nvPr/>
        </p:nvSpPr>
        <p:spPr>
          <a:xfrm>
            <a:off x="1900049" y="990600"/>
            <a:ext cx="3394999" cy="816512"/>
          </a:xfrm>
          <a:prstGeom prst="rect">
            <a:avLst/>
          </a:prstGeom>
        </p:spPr>
        <p:txBody>
          <a:bodyPr lIns="0" tIns="0" rIns="0" bIns="0" rtlCol="0" anchor="t">
            <a:spAutoFit/>
          </a:bodyPr>
          <a:lstStyle/>
          <a:p>
            <a:pPr>
              <a:lnSpc>
                <a:spcPts val="3360"/>
              </a:lnSpc>
              <a:spcBef>
                <a:spcPct val="0"/>
              </a:spcBef>
            </a:pPr>
            <a:r>
              <a:rPr lang="en-US" sz="2400">
                <a:solidFill>
                  <a:srgbClr val="FFFFFF"/>
                </a:solidFill>
                <a:latin typeface="Halant Medium"/>
              </a:rPr>
              <a:t>DATA MINING | NOVEMBER 2020</a:t>
            </a:r>
          </a:p>
        </p:txBody>
      </p:sp>
      <p:grpSp>
        <p:nvGrpSpPr>
          <p:cNvPr id="13" name="Group 13"/>
          <p:cNvGrpSpPr/>
          <p:nvPr/>
        </p:nvGrpSpPr>
        <p:grpSpPr>
          <a:xfrm>
            <a:off x="12717972" y="4304300"/>
            <a:ext cx="4541328" cy="1659350"/>
            <a:chOff x="0" y="0"/>
            <a:chExt cx="6055104" cy="2212467"/>
          </a:xfrm>
        </p:grpSpPr>
        <p:sp>
          <p:nvSpPr>
            <p:cNvPr id="14" name="TextBox 14"/>
            <p:cNvSpPr txBox="1"/>
            <p:nvPr/>
          </p:nvSpPr>
          <p:spPr>
            <a:xfrm>
              <a:off x="0" y="1287907"/>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Light"/>
                </a:rPr>
                <a:t>2 KALI TRANSAKSI</a:t>
              </a:r>
            </a:p>
          </p:txBody>
        </p:sp>
        <p:sp>
          <p:nvSpPr>
            <p:cNvPr id="15" name="TextBox 15"/>
            <p:cNvSpPr txBox="1"/>
            <p:nvPr/>
          </p:nvSpPr>
          <p:spPr>
            <a:xfrm>
              <a:off x="0" y="-104775"/>
              <a:ext cx="6055104" cy="1235922"/>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FREQUENCY</a:t>
              </a:r>
            </a:p>
          </p:txBody>
        </p:sp>
      </p:grpSp>
      <p:grpSp>
        <p:nvGrpSpPr>
          <p:cNvPr id="16" name="Group 16"/>
          <p:cNvGrpSpPr/>
          <p:nvPr/>
        </p:nvGrpSpPr>
        <p:grpSpPr>
          <a:xfrm>
            <a:off x="12717972" y="7598950"/>
            <a:ext cx="4541328" cy="1659350"/>
            <a:chOff x="0" y="0"/>
            <a:chExt cx="6055104" cy="2212467"/>
          </a:xfrm>
        </p:grpSpPr>
        <p:sp>
          <p:nvSpPr>
            <p:cNvPr id="17" name="TextBox 17"/>
            <p:cNvSpPr txBox="1"/>
            <p:nvPr/>
          </p:nvSpPr>
          <p:spPr>
            <a:xfrm>
              <a:off x="0" y="1287907"/>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Light"/>
                </a:rPr>
                <a:t>384.29 Rupee</a:t>
              </a:r>
            </a:p>
          </p:txBody>
        </p:sp>
        <p:sp>
          <p:nvSpPr>
            <p:cNvPr id="18" name="TextBox 18"/>
            <p:cNvSpPr txBox="1"/>
            <p:nvPr/>
          </p:nvSpPr>
          <p:spPr>
            <a:xfrm>
              <a:off x="0" y="-104775"/>
              <a:ext cx="6055104" cy="1235922"/>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MONETARY</a:t>
              </a:r>
            </a:p>
          </p:txBody>
        </p:sp>
      </p:grpSp>
      <p:sp>
        <p:nvSpPr>
          <p:cNvPr id="19" name="TextBox 19"/>
          <p:cNvSpPr txBox="1"/>
          <p:nvPr/>
        </p:nvSpPr>
        <p:spPr>
          <a:xfrm>
            <a:off x="1633636" y="7541800"/>
            <a:ext cx="5113775" cy="1974017"/>
          </a:xfrm>
          <a:prstGeom prst="rect">
            <a:avLst/>
          </a:prstGeom>
        </p:spPr>
        <p:txBody>
          <a:bodyPr lIns="0" tIns="0" rIns="0" bIns="0" rtlCol="0" anchor="t">
            <a:spAutoFit/>
          </a:bodyPr>
          <a:lstStyle/>
          <a:p>
            <a:pPr algn="just">
              <a:lnSpc>
                <a:spcPts val="3919"/>
              </a:lnSpc>
              <a:spcBef>
                <a:spcPct val="0"/>
              </a:spcBef>
            </a:pPr>
            <a:r>
              <a:rPr lang="en-US" sz="2800">
                <a:solidFill>
                  <a:srgbClr val="FFFFFF"/>
                </a:solidFill>
                <a:latin typeface="Halant Light"/>
              </a:rPr>
              <a:t>Merupakan customer baru, memiliki frekuensi belanja yang rendah dan melakukan</a:t>
            </a:r>
          </a:p>
          <a:p>
            <a:pPr algn="just">
              <a:lnSpc>
                <a:spcPts val="3920"/>
              </a:lnSpc>
              <a:spcBef>
                <a:spcPct val="0"/>
              </a:spcBef>
            </a:pPr>
            <a:r>
              <a:rPr lang="en-US" sz="2800">
                <a:solidFill>
                  <a:srgbClr val="FFFFFF"/>
                </a:solidFill>
                <a:latin typeface="Halant Light"/>
              </a:rPr>
              <a:t>transaksi yang sedikit</a:t>
            </a:r>
          </a:p>
        </p:txBody>
      </p:sp>
      <p:sp>
        <p:nvSpPr>
          <p:cNvPr id="20" name="TextBox 20"/>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extBox 2"/>
          <p:cNvSpPr txBox="1"/>
          <p:nvPr/>
        </p:nvSpPr>
        <p:spPr>
          <a:xfrm>
            <a:off x="2104621" y="6839582"/>
            <a:ext cx="6436843" cy="2429762"/>
          </a:xfrm>
          <a:prstGeom prst="rect">
            <a:avLst/>
          </a:prstGeom>
        </p:spPr>
        <p:txBody>
          <a:bodyPr lIns="0" tIns="0" rIns="0" bIns="0" rtlCol="0" anchor="t">
            <a:spAutoFit/>
          </a:bodyPr>
          <a:lstStyle/>
          <a:p>
            <a:pPr>
              <a:lnSpc>
                <a:spcPts val="9600"/>
              </a:lnSpc>
            </a:pPr>
            <a:r>
              <a:rPr lang="en-US" sz="8000">
                <a:solidFill>
                  <a:srgbClr val="FFFFFF"/>
                </a:solidFill>
                <a:latin typeface="Halant Medium"/>
              </a:rPr>
              <a:t>Klaster 2: New Customer</a:t>
            </a:r>
          </a:p>
        </p:txBody>
      </p:sp>
      <p:sp>
        <p:nvSpPr>
          <p:cNvPr id="3" name="TextBox 3"/>
          <p:cNvSpPr txBox="1"/>
          <p:nvPr/>
        </p:nvSpPr>
        <p:spPr>
          <a:xfrm>
            <a:off x="9942627" y="4252634"/>
            <a:ext cx="7682979" cy="2811145"/>
          </a:xfrm>
          <a:prstGeom prst="rect">
            <a:avLst/>
          </a:prstGeom>
        </p:spPr>
        <p:txBody>
          <a:bodyPr lIns="0" tIns="0" rIns="0" bIns="0" rtlCol="0" anchor="t">
            <a:spAutoFit/>
          </a:bodyPr>
          <a:lstStyle/>
          <a:p>
            <a:pPr algn="just">
              <a:lnSpc>
                <a:spcPts val="4480"/>
              </a:lnSpc>
              <a:spcBef>
                <a:spcPct val="0"/>
              </a:spcBef>
            </a:pPr>
            <a:r>
              <a:rPr lang="en-US" sz="3200">
                <a:solidFill>
                  <a:srgbClr val="FFFFFF"/>
                </a:solidFill>
                <a:latin typeface="Halant Light"/>
              </a:rPr>
              <a:t>Bangun hubungan dengan customer ini dengan memberikan penawaran khusus seperti diskon untuk pelanggan baru atau yang lainnya untuk meningkatkan kunjungan mereka.</a:t>
            </a:r>
          </a:p>
        </p:txBody>
      </p:sp>
      <p:sp>
        <p:nvSpPr>
          <p:cNvPr id="4" name="TextBox 4"/>
          <p:cNvSpPr txBox="1"/>
          <p:nvPr/>
        </p:nvSpPr>
        <p:spPr>
          <a:xfrm>
            <a:off x="14672614" y="990600"/>
            <a:ext cx="2586686" cy="816512"/>
          </a:xfrm>
          <a:prstGeom prst="rect">
            <a:avLst/>
          </a:prstGeom>
        </p:spPr>
        <p:txBody>
          <a:bodyPr lIns="0" tIns="0" rIns="0" bIns="0" rtlCol="0" anchor="t">
            <a:spAutoFit/>
          </a:bodyPr>
          <a:lstStyle/>
          <a:p>
            <a:pPr algn="r">
              <a:lnSpc>
                <a:spcPts val="3359"/>
              </a:lnSpc>
              <a:spcBef>
                <a:spcPct val="0"/>
              </a:spcBef>
            </a:pPr>
            <a:r>
              <a:rPr lang="en-US" sz="2399">
                <a:solidFill>
                  <a:srgbClr val="FFFFFF"/>
                </a:solidFill>
                <a:latin typeface="Halant Medium"/>
              </a:rPr>
              <a:t>DATA MINING | NOVEMBER 2020</a:t>
            </a:r>
          </a:p>
        </p:txBody>
      </p:sp>
      <p:pic>
        <p:nvPicPr>
          <p:cNvPr id="5" name="Picture 5"/>
          <p:cNvPicPr>
            <a:picLocks noChangeAspect="1"/>
          </p:cNvPicPr>
          <p:nvPr/>
        </p:nvPicPr>
        <p:blipFill>
          <a:blip r:embed="rId2"/>
          <a:srcRect l="7391" r="7391"/>
          <a:stretch>
            <a:fillRect/>
          </a:stretch>
        </p:blipFill>
        <p:spPr>
          <a:xfrm>
            <a:off x="1448864" y="1028700"/>
            <a:ext cx="7092600" cy="3568456"/>
          </a:xfrm>
          <a:prstGeom prst="rect">
            <a:avLst/>
          </a:prstGeom>
        </p:spPr>
      </p:pic>
      <p:grpSp>
        <p:nvGrpSpPr>
          <p:cNvPr id="6" name="Group 6"/>
          <p:cNvGrpSpPr/>
          <p:nvPr/>
        </p:nvGrpSpPr>
        <p:grpSpPr>
          <a:xfrm rot="-8100000">
            <a:off x="16953540" y="8992984"/>
            <a:ext cx="110345" cy="11016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8" name="AutoShape 8"/>
          <p:cNvSpPr/>
          <p:nvPr/>
        </p:nvSpPr>
        <p:spPr>
          <a:xfrm>
            <a:off x="1028700" y="-1106628"/>
            <a:ext cx="39375" cy="12481207"/>
          </a:xfrm>
          <a:prstGeom prst="rect">
            <a:avLst/>
          </a:prstGeom>
          <a:solidFill>
            <a:srgbClr val="FFFFFF"/>
          </a:solidFill>
        </p:spPr>
      </p:sp>
      <p:sp>
        <p:nvSpPr>
          <p:cNvPr id="9" name="TextBox 9"/>
          <p:cNvSpPr txBox="1"/>
          <p:nvPr/>
        </p:nvSpPr>
        <p:spPr>
          <a:xfrm>
            <a:off x="10322956" y="2736728"/>
            <a:ext cx="6922323" cy="712470"/>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Halant Medium"/>
              </a:rPr>
              <a:t>REKOMENDASI PERLAKUAN</a:t>
            </a:r>
          </a:p>
        </p:txBody>
      </p:sp>
      <p:sp>
        <p:nvSpPr>
          <p:cNvPr id="10" name="TextBox 10"/>
          <p:cNvSpPr txBox="1"/>
          <p:nvPr/>
        </p:nvSpPr>
        <p:spPr>
          <a:xfrm>
            <a:off x="16545440" y="9021256"/>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8100000">
            <a:off x="16953540" y="8992984"/>
            <a:ext cx="110345" cy="11016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4" name="AutoShape 4"/>
          <p:cNvSpPr/>
          <p:nvPr/>
        </p:nvSpPr>
        <p:spPr>
          <a:xfrm>
            <a:off x="1028700" y="-1097103"/>
            <a:ext cx="39375" cy="12481207"/>
          </a:xfrm>
          <a:prstGeom prst="rect">
            <a:avLst/>
          </a:prstGeom>
          <a:solidFill>
            <a:srgbClr val="FFFFFF"/>
          </a:solidFill>
        </p:spPr>
      </p:sp>
      <p:pic>
        <p:nvPicPr>
          <p:cNvPr id="5" name="Picture 5"/>
          <p:cNvPicPr>
            <a:picLocks noChangeAspect="1"/>
          </p:cNvPicPr>
          <p:nvPr/>
        </p:nvPicPr>
        <p:blipFill>
          <a:blip r:embed="rId3"/>
          <a:srcRect/>
          <a:stretch>
            <a:fillRect/>
          </a:stretch>
        </p:blipFill>
        <p:spPr>
          <a:xfrm>
            <a:off x="1327248" y="2377764"/>
            <a:ext cx="7175715" cy="5917719"/>
          </a:xfrm>
          <a:prstGeom prst="rect">
            <a:avLst/>
          </a:prstGeom>
        </p:spPr>
      </p:pic>
      <p:pic>
        <p:nvPicPr>
          <p:cNvPr id="6" name="Picture 6"/>
          <p:cNvPicPr>
            <a:picLocks noChangeAspect="1"/>
          </p:cNvPicPr>
          <p:nvPr/>
        </p:nvPicPr>
        <p:blipFill>
          <a:blip r:embed="rId4"/>
          <a:srcRect/>
          <a:stretch>
            <a:fillRect/>
          </a:stretch>
        </p:blipFill>
        <p:spPr>
          <a:xfrm>
            <a:off x="8935143" y="2377764"/>
            <a:ext cx="9024200" cy="5917719"/>
          </a:xfrm>
          <a:prstGeom prst="rect">
            <a:avLst/>
          </a:prstGeom>
        </p:spPr>
      </p:pic>
      <p:sp>
        <p:nvSpPr>
          <p:cNvPr id="7" name="TextBox 7"/>
          <p:cNvSpPr txBox="1"/>
          <p:nvPr/>
        </p:nvSpPr>
        <p:spPr>
          <a:xfrm>
            <a:off x="3197742" y="603250"/>
            <a:ext cx="13181144" cy="850900"/>
          </a:xfrm>
          <a:prstGeom prst="rect">
            <a:avLst/>
          </a:prstGeom>
        </p:spPr>
        <p:txBody>
          <a:bodyPr lIns="0" tIns="0" rIns="0" bIns="0" rtlCol="0" anchor="t">
            <a:spAutoFit/>
          </a:bodyPr>
          <a:lstStyle/>
          <a:p>
            <a:pPr>
              <a:lnSpc>
                <a:spcPts val="6720"/>
              </a:lnSpc>
            </a:pPr>
            <a:r>
              <a:rPr lang="en-US" sz="5600">
                <a:solidFill>
                  <a:srgbClr val="FFFFFF"/>
                </a:solidFill>
                <a:latin typeface="Halant Medium"/>
              </a:rPr>
              <a:t>Apa saja yang dibeli oleh new customer?</a:t>
            </a:r>
          </a:p>
        </p:txBody>
      </p:sp>
      <p:sp>
        <p:nvSpPr>
          <p:cNvPr id="8" name="TextBox 8"/>
          <p:cNvSpPr txBox="1"/>
          <p:nvPr/>
        </p:nvSpPr>
        <p:spPr>
          <a:xfrm>
            <a:off x="266099" y="9220200"/>
            <a:ext cx="5863286" cy="391304"/>
          </a:xfrm>
          <a:prstGeom prst="rect">
            <a:avLst/>
          </a:prstGeom>
        </p:spPr>
        <p:txBody>
          <a:bodyPr lIns="0" tIns="0" rIns="0" bIns="0" rtlCol="0" anchor="t">
            <a:spAutoFit/>
          </a:bodyPr>
          <a:lstStyle/>
          <a:p>
            <a:pPr algn="r">
              <a:lnSpc>
                <a:spcPts val="3359"/>
              </a:lnSpc>
              <a:spcBef>
                <a:spcPct val="0"/>
              </a:spcBef>
            </a:pPr>
            <a:r>
              <a:rPr lang="en-US" sz="2399">
                <a:solidFill>
                  <a:srgbClr val="FFFFFF"/>
                </a:solidFill>
                <a:latin typeface="Halant Medium"/>
              </a:rPr>
              <a:t>DATA MINING | NOVEMBER 2020</a:t>
            </a:r>
          </a:p>
        </p:txBody>
      </p:sp>
      <p:sp>
        <p:nvSpPr>
          <p:cNvPr id="9" name="TextBox 9"/>
          <p:cNvSpPr txBox="1"/>
          <p:nvPr/>
        </p:nvSpPr>
        <p:spPr>
          <a:xfrm>
            <a:off x="16545440" y="8943293"/>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8288000" cy="9258300"/>
          </a:xfrm>
          <a:prstGeom prst="rect">
            <a:avLst/>
          </a:prstGeom>
          <a:solidFill>
            <a:srgbClr val="FFFFFF"/>
          </a:solidFill>
        </p:spPr>
      </p:sp>
      <p:sp>
        <p:nvSpPr>
          <p:cNvPr id="3" name="AutoShape 3"/>
          <p:cNvSpPr/>
          <p:nvPr/>
        </p:nvSpPr>
        <p:spPr>
          <a:xfrm>
            <a:off x="9124313" y="-3183078"/>
            <a:ext cx="39375" cy="12481207"/>
          </a:xfrm>
          <a:prstGeom prst="rect">
            <a:avLst/>
          </a:prstGeom>
          <a:solidFill>
            <a:srgbClr val="1B1B1B"/>
          </a:solidFill>
        </p:spPr>
      </p:sp>
      <p:grpSp>
        <p:nvGrpSpPr>
          <p:cNvPr id="4" name="Group 4"/>
          <p:cNvGrpSpPr/>
          <p:nvPr/>
        </p:nvGrpSpPr>
        <p:grpSpPr>
          <a:xfrm>
            <a:off x="9944100" y="1028700"/>
            <a:ext cx="2171700" cy="7200900"/>
            <a:chOff x="0" y="0"/>
            <a:chExt cx="2895600" cy="9601200"/>
          </a:xfrm>
        </p:grpSpPr>
        <p:pic>
          <p:nvPicPr>
            <p:cNvPr id="5" name="Picture 5"/>
            <p:cNvPicPr>
              <a:picLocks noChangeAspect="1"/>
            </p:cNvPicPr>
            <p:nvPr/>
          </p:nvPicPr>
          <p:blipFill>
            <a:blip r:embed="rId3"/>
            <a:srcRect l="19012" r="19012"/>
            <a:stretch>
              <a:fillRect/>
            </a:stretch>
          </p:blipFill>
          <p:spPr>
            <a:xfrm>
              <a:off x="0" y="0"/>
              <a:ext cx="2895600" cy="3115733"/>
            </a:xfrm>
            <a:prstGeom prst="rect">
              <a:avLst/>
            </a:prstGeom>
          </p:spPr>
        </p:pic>
        <p:pic>
          <p:nvPicPr>
            <p:cNvPr id="6" name="Picture 6"/>
            <p:cNvPicPr>
              <a:picLocks noChangeAspect="1"/>
            </p:cNvPicPr>
            <p:nvPr/>
          </p:nvPicPr>
          <p:blipFill>
            <a:blip r:embed="rId4"/>
            <a:srcRect l="19099" r="19099"/>
            <a:stretch>
              <a:fillRect/>
            </a:stretch>
          </p:blipFill>
          <p:spPr>
            <a:xfrm>
              <a:off x="0" y="3242733"/>
              <a:ext cx="2895600" cy="3115733"/>
            </a:xfrm>
            <a:prstGeom prst="rect">
              <a:avLst/>
            </a:prstGeom>
          </p:spPr>
        </p:pic>
        <p:pic>
          <p:nvPicPr>
            <p:cNvPr id="7" name="Picture 7"/>
            <p:cNvPicPr>
              <a:picLocks noChangeAspect="1"/>
            </p:cNvPicPr>
            <p:nvPr/>
          </p:nvPicPr>
          <p:blipFill>
            <a:blip r:embed="rId5"/>
            <a:srcRect l="19012" r="19012"/>
            <a:stretch>
              <a:fillRect/>
            </a:stretch>
          </p:blipFill>
          <p:spPr>
            <a:xfrm>
              <a:off x="0" y="6485467"/>
              <a:ext cx="2895600" cy="3115733"/>
            </a:xfrm>
            <a:prstGeom prst="rect">
              <a:avLst/>
            </a:prstGeom>
          </p:spPr>
        </p:pic>
      </p:grpSp>
      <p:sp>
        <p:nvSpPr>
          <p:cNvPr id="8" name="TextBox 8"/>
          <p:cNvSpPr txBox="1"/>
          <p:nvPr/>
        </p:nvSpPr>
        <p:spPr>
          <a:xfrm>
            <a:off x="1028700" y="3130820"/>
            <a:ext cx="6663386" cy="1701800"/>
          </a:xfrm>
          <a:prstGeom prst="rect">
            <a:avLst/>
          </a:prstGeom>
        </p:spPr>
        <p:txBody>
          <a:bodyPr lIns="0" tIns="0" rIns="0" bIns="0" rtlCol="0" anchor="t">
            <a:spAutoFit/>
          </a:bodyPr>
          <a:lstStyle/>
          <a:p>
            <a:pPr>
              <a:lnSpc>
                <a:spcPts val="6720"/>
              </a:lnSpc>
            </a:pPr>
            <a:r>
              <a:rPr lang="en-US" sz="5600">
                <a:solidFill>
                  <a:srgbClr val="1B1B1B"/>
                </a:solidFill>
                <a:latin typeface="Halant Medium"/>
              </a:rPr>
              <a:t>Klaster 3: Champion Customer</a:t>
            </a:r>
          </a:p>
        </p:txBody>
      </p:sp>
      <p:sp>
        <p:nvSpPr>
          <p:cNvPr id="9" name="TextBox 9"/>
          <p:cNvSpPr txBox="1"/>
          <p:nvPr/>
        </p:nvSpPr>
        <p:spPr>
          <a:xfrm>
            <a:off x="1028700" y="1053989"/>
            <a:ext cx="6663386" cy="396826"/>
          </a:xfrm>
          <a:prstGeom prst="rect">
            <a:avLst/>
          </a:prstGeom>
        </p:spPr>
        <p:txBody>
          <a:bodyPr lIns="0" tIns="0" rIns="0" bIns="0" rtlCol="0" anchor="t">
            <a:spAutoFit/>
          </a:bodyPr>
          <a:lstStyle/>
          <a:p>
            <a:pPr>
              <a:lnSpc>
                <a:spcPts val="3359"/>
              </a:lnSpc>
              <a:spcBef>
                <a:spcPct val="0"/>
              </a:spcBef>
            </a:pPr>
            <a:r>
              <a:rPr lang="en-US" sz="2399">
                <a:solidFill>
                  <a:srgbClr val="1B1B1B"/>
                </a:solidFill>
                <a:latin typeface="Halant Medium"/>
              </a:rPr>
              <a:t>DATA MINING | NOVEMBER 2020</a:t>
            </a:r>
          </a:p>
        </p:txBody>
      </p:sp>
      <p:grpSp>
        <p:nvGrpSpPr>
          <p:cNvPr id="10" name="Group 10"/>
          <p:cNvGrpSpPr/>
          <p:nvPr/>
        </p:nvGrpSpPr>
        <p:grpSpPr>
          <a:xfrm>
            <a:off x="12908472" y="1450816"/>
            <a:ext cx="4541328" cy="1294860"/>
            <a:chOff x="0" y="0"/>
            <a:chExt cx="6055104" cy="1726480"/>
          </a:xfrm>
        </p:grpSpPr>
        <p:sp>
          <p:nvSpPr>
            <p:cNvPr id="11" name="TextBox 11"/>
            <p:cNvSpPr txBox="1"/>
            <p:nvPr/>
          </p:nvSpPr>
          <p:spPr>
            <a:xfrm>
              <a:off x="0" y="1014645"/>
              <a:ext cx="6055104" cy="711835"/>
            </a:xfrm>
            <a:prstGeom prst="rect">
              <a:avLst/>
            </a:prstGeom>
          </p:spPr>
          <p:txBody>
            <a:bodyPr lIns="0" tIns="0" rIns="0" bIns="0" rtlCol="0" anchor="t">
              <a:spAutoFit/>
            </a:bodyPr>
            <a:lstStyle/>
            <a:p>
              <a:pPr algn="ctr">
                <a:lnSpc>
                  <a:spcPts val="4480"/>
                </a:lnSpc>
                <a:spcBef>
                  <a:spcPct val="0"/>
                </a:spcBef>
              </a:pPr>
              <a:r>
                <a:rPr lang="en-US" sz="3200">
                  <a:solidFill>
                    <a:srgbClr val="1B1B1B"/>
                  </a:solidFill>
                  <a:latin typeface="Halant Light"/>
                </a:rPr>
                <a:t>257 HARI</a:t>
              </a:r>
            </a:p>
          </p:txBody>
        </p:sp>
        <p:sp>
          <p:nvSpPr>
            <p:cNvPr id="12" name="TextBox 12"/>
            <p:cNvSpPr txBox="1"/>
            <p:nvPr/>
          </p:nvSpPr>
          <p:spPr>
            <a:xfrm>
              <a:off x="0" y="-76200"/>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1B1B1B"/>
                  </a:solidFill>
                  <a:latin typeface="Halant Medium"/>
                </a:rPr>
                <a:t>RECENCY</a:t>
              </a:r>
            </a:p>
          </p:txBody>
        </p:sp>
      </p:grpSp>
      <p:grpSp>
        <p:nvGrpSpPr>
          <p:cNvPr id="13" name="Group 13"/>
          <p:cNvGrpSpPr/>
          <p:nvPr/>
        </p:nvGrpSpPr>
        <p:grpSpPr>
          <a:xfrm>
            <a:off x="12908472" y="3981720"/>
            <a:ext cx="4541328" cy="1294860"/>
            <a:chOff x="0" y="0"/>
            <a:chExt cx="6055104" cy="1726480"/>
          </a:xfrm>
        </p:grpSpPr>
        <p:sp>
          <p:nvSpPr>
            <p:cNvPr id="14" name="TextBox 14"/>
            <p:cNvSpPr txBox="1"/>
            <p:nvPr/>
          </p:nvSpPr>
          <p:spPr>
            <a:xfrm>
              <a:off x="0" y="1014645"/>
              <a:ext cx="6055104" cy="711835"/>
            </a:xfrm>
            <a:prstGeom prst="rect">
              <a:avLst/>
            </a:prstGeom>
          </p:spPr>
          <p:txBody>
            <a:bodyPr lIns="0" tIns="0" rIns="0" bIns="0" rtlCol="0" anchor="t">
              <a:spAutoFit/>
            </a:bodyPr>
            <a:lstStyle/>
            <a:p>
              <a:pPr algn="ctr">
                <a:lnSpc>
                  <a:spcPts val="4480"/>
                </a:lnSpc>
                <a:spcBef>
                  <a:spcPct val="0"/>
                </a:spcBef>
              </a:pPr>
              <a:r>
                <a:rPr lang="en-US" sz="3200">
                  <a:solidFill>
                    <a:srgbClr val="1B1B1B"/>
                  </a:solidFill>
                  <a:latin typeface="Halant Light"/>
                </a:rPr>
                <a:t>13 KALI TRANSAKSI</a:t>
              </a:r>
            </a:p>
          </p:txBody>
        </p:sp>
        <p:sp>
          <p:nvSpPr>
            <p:cNvPr id="15" name="TextBox 15"/>
            <p:cNvSpPr txBox="1"/>
            <p:nvPr/>
          </p:nvSpPr>
          <p:spPr>
            <a:xfrm>
              <a:off x="0" y="-76200"/>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1B1B1B"/>
                  </a:solidFill>
                  <a:latin typeface="Halant Medium"/>
                </a:rPr>
                <a:t>FREQUENCY</a:t>
              </a:r>
            </a:p>
          </p:txBody>
        </p:sp>
      </p:grpSp>
      <p:grpSp>
        <p:nvGrpSpPr>
          <p:cNvPr id="16" name="Group 16"/>
          <p:cNvGrpSpPr/>
          <p:nvPr/>
        </p:nvGrpSpPr>
        <p:grpSpPr>
          <a:xfrm>
            <a:off x="12908472" y="6514275"/>
            <a:ext cx="4541328" cy="1294860"/>
            <a:chOff x="0" y="0"/>
            <a:chExt cx="6055104" cy="1726480"/>
          </a:xfrm>
        </p:grpSpPr>
        <p:sp>
          <p:nvSpPr>
            <p:cNvPr id="17" name="TextBox 17"/>
            <p:cNvSpPr txBox="1"/>
            <p:nvPr/>
          </p:nvSpPr>
          <p:spPr>
            <a:xfrm>
              <a:off x="0" y="1014645"/>
              <a:ext cx="6055104" cy="711835"/>
            </a:xfrm>
            <a:prstGeom prst="rect">
              <a:avLst/>
            </a:prstGeom>
          </p:spPr>
          <p:txBody>
            <a:bodyPr lIns="0" tIns="0" rIns="0" bIns="0" rtlCol="0" anchor="t">
              <a:spAutoFit/>
            </a:bodyPr>
            <a:lstStyle/>
            <a:p>
              <a:pPr algn="ctr">
                <a:lnSpc>
                  <a:spcPts val="4480"/>
                </a:lnSpc>
                <a:spcBef>
                  <a:spcPct val="0"/>
                </a:spcBef>
              </a:pPr>
              <a:r>
                <a:rPr lang="en-US" sz="3200">
                  <a:solidFill>
                    <a:srgbClr val="1B1B1B"/>
                  </a:solidFill>
                  <a:latin typeface="Halant Light"/>
                </a:rPr>
                <a:t>3279.15 Rupee</a:t>
              </a:r>
            </a:p>
          </p:txBody>
        </p:sp>
        <p:sp>
          <p:nvSpPr>
            <p:cNvPr id="18" name="TextBox 18"/>
            <p:cNvSpPr txBox="1"/>
            <p:nvPr/>
          </p:nvSpPr>
          <p:spPr>
            <a:xfrm>
              <a:off x="0" y="-76200"/>
              <a:ext cx="6055104" cy="924560"/>
            </a:xfrm>
            <a:prstGeom prst="rect">
              <a:avLst/>
            </a:prstGeom>
          </p:spPr>
          <p:txBody>
            <a:bodyPr lIns="0" tIns="0" rIns="0" bIns="0" rtlCol="0" anchor="t">
              <a:spAutoFit/>
            </a:bodyPr>
            <a:lstStyle/>
            <a:p>
              <a:pPr algn="ctr">
                <a:lnSpc>
                  <a:spcPts val="5880"/>
                </a:lnSpc>
                <a:spcBef>
                  <a:spcPct val="0"/>
                </a:spcBef>
              </a:pPr>
              <a:r>
                <a:rPr lang="en-US" sz="4200">
                  <a:solidFill>
                    <a:srgbClr val="1B1B1B"/>
                  </a:solidFill>
                  <a:latin typeface="Halant Medium"/>
                </a:rPr>
                <a:t>MONETARY</a:t>
              </a:r>
            </a:p>
          </p:txBody>
        </p:sp>
      </p:grpSp>
      <p:sp>
        <p:nvSpPr>
          <p:cNvPr id="19" name="TextBox 19"/>
          <p:cNvSpPr txBox="1"/>
          <p:nvPr/>
        </p:nvSpPr>
        <p:spPr>
          <a:xfrm>
            <a:off x="1028700" y="5042345"/>
            <a:ext cx="5701300" cy="2500685"/>
          </a:xfrm>
          <a:prstGeom prst="rect">
            <a:avLst/>
          </a:prstGeom>
        </p:spPr>
        <p:txBody>
          <a:bodyPr lIns="0" tIns="0" rIns="0" bIns="0" rtlCol="0" anchor="t">
            <a:spAutoFit/>
          </a:bodyPr>
          <a:lstStyle/>
          <a:p>
            <a:pPr algn="just">
              <a:lnSpc>
                <a:spcPts val="3919"/>
              </a:lnSpc>
            </a:pPr>
            <a:r>
              <a:rPr lang="en-US" sz="2800" dirty="0" err="1">
                <a:solidFill>
                  <a:srgbClr val="1B1B1B"/>
                </a:solidFill>
                <a:latin typeface="Halant Light"/>
              </a:rPr>
              <a:t>Merupakan</a:t>
            </a:r>
            <a:r>
              <a:rPr lang="en-US" sz="2800" dirty="0">
                <a:solidFill>
                  <a:srgbClr val="1B1B1B"/>
                </a:solidFill>
                <a:latin typeface="Halant Light"/>
              </a:rPr>
              <a:t> customer yang </a:t>
            </a:r>
            <a:r>
              <a:rPr lang="en-US" sz="2800" dirty="0" err="1">
                <a:solidFill>
                  <a:srgbClr val="1B1B1B"/>
                </a:solidFill>
                <a:latin typeface="Halant Light"/>
              </a:rPr>
              <a:t>memiliki</a:t>
            </a:r>
            <a:endParaRPr lang="en-US" sz="2800" dirty="0">
              <a:solidFill>
                <a:srgbClr val="1B1B1B"/>
              </a:solidFill>
              <a:latin typeface="Halant Light"/>
            </a:endParaRPr>
          </a:p>
          <a:p>
            <a:pPr algn="just">
              <a:lnSpc>
                <a:spcPts val="3919"/>
              </a:lnSpc>
            </a:pPr>
            <a:r>
              <a:rPr lang="en-US" sz="2800" dirty="0" err="1">
                <a:solidFill>
                  <a:srgbClr val="1B1B1B"/>
                </a:solidFill>
                <a:latin typeface="Halant Light"/>
              </a:rPr>
              <a:t>frekuensi</a:t>
            </a:r>
            <a:r>
              <a:rPr lang="en-US" sz="2800" dirty="0">
                <a:solidFill>
                  <a:srgbClr val="1B1B1B"/>
                </a:solidFill>
                <a:latin typeface="Halant Light"/>
              </a:rPr>
              <a:t> </a:t>
            </a:r>
            <a:r>
              <a:rPr lang="en-US" sz="2800" dirty="0" err="1">
                <a:solidFill>
                  <a:srgbClr val="1B1B1B"/>
                </a:solidFill>
                <a:latin typeface="Halant Light"/>
              </a:rPr>
              <a:t>belanja</a:t>
            </a:r>
            <a:r>
              <a:rPr lang="en-US" sz="2800" dirty="0">
                <a:solidFill>
                  <a:srgbClr val="1B1B1B"/>
                </a:solidFill>
                <a:latin typeface="Halant Light"/>
              </a:rPr>
              <a:t> yang </a:t>
            </a:r>
            <a:r>
              <a:rPr lang="en-US" sz="2800" dirty="0" err="1">
                <a:solidFill>
                  <a:srgbClr val="1B1B1B"/>
                </a:solidFill>
                <a:latin typeface="Halant Light"/>
              </a:rPr>
              <a:t>tinggi</a:t>
            </a:r>
            <a:r>
              <a:rPr lang="en-US" sz="2800" dirty="0">
                <a:solidFill>
                  <a:srgbClr val="1B1B1B"/>
                </a:solidFill>
                <a:latin typeface="Halant Light"/>
              </a:rPr>
              <a:t>, </a:t>
            </a:r>
            <a:r>
              <a:rPr lang="en-US" sz="2800" dirty="0" err="1">
                <a:solidFill>
                  <a:srgbClr val="1B1B1B"/>
                </a:solidFill>
                <a:latin typeface="Halant Light"/>
              </a:rPr>
              <a:t>sering</a:t>
            </a:r>
            <a:endParaRPr lang="en-US" sz="2800" dirty="0">
              <a:solidFill>
                <a:srgbClr val="1B1B1B"/>
              </a:solidFill>
              <a:latin typeface="Halant Light"/>
            </a:endParaRPr>
          </a:p>
          <a:p>
            <a:pPr algn="just">
              <a:lnSpc>
                <a:spcPts val="3919"/>
              </a:lnSpc>
            </a:pPr>
            <a:r>
              <a:rPr lang="en-US" sz="2800" dirty="0" err="1">
                <a:solidFill>
                  <a:srgbClr val="1B1B1B"/>
                </a:solidFill>
                <a:latin typeface="Halant Light"/>
              </a:rPr>
              <a:t>kembali</a:t>
            </a:r>
            <a:r>
              <a:rPr lang="en-US" sz="2800" dirty="0">
                <a:solidFill>
                  <a:srgbClr val="1B1B1B"/>
                </a:solidFill>
                <a:latin typeface="Halant Light"/>
              </a:rPr>
              <a:t> </a:t>
            </a:r>
            <a:r>
              <a:rPr lang="en-US" sz="2800" dirty="0" err="1">
                <a:solidFill>
                  <a:srgbClr val="1B1B1B"/>
                </a:solidFill>
                <a:latin typeface="Halant Light"/>
              </a:rPr>
              <a:t>untuk</a:t>
            </a:r>
            <a:r>
              <a:rPr lang="en-US" sz="2800" dirty="0">
                <a:solidFill>
                  <a:srgbClr val="1B1B1B"/>
                </a:solidFill>
                <a:latin typeface="Halant Light"/>
              </a:rPr>
              <a:t> </a:t>
            </a:r>
            <a:r>
              <a:rPr lang="en-US" sz="2800" dirty="0" err="1">
                <a:solidFill>
                  <a:srgbClr val="1B1B1B"/>
                </a:solidFill>
                <a:latin typeface="Halant Light"/>
              </a:rPr>
              <a:t>melakukan</a:t>
            </a:r>
            <a:r>
              <a:rPr lang="en-US" sz="2800" dirty="0">
                <a:solidFill>
                  <a:srgbClr val="1B1B1B"/>
                </a:solidFill>
                <a:latin typeface="Halant Light"/>
              </a:rPr>
              <a:t> </a:t>
            </a:r>
            <a:r>
              <a:rPr lang="en-US" sz="2800" dirty="0" err="1">
                <a:solidFill>
                  <a:srgbClr val="1B1B1B"/>
                </a:solidFill>
                <a:latin typeface="Halant Light"/>
              </a:rPr>
              <a:t>transaksi</a:t>
            </a:r>
            <a:endParaRPr lang="en-US" sz="2800" dirty="0">
              <a:solidFill>
                <a:srgbClr val="1B1B1B"/>
              </a:solidFill>
              <a:latin typeface="Halant Light"/>
            </a:endParaRPr>
          </a:p>
          <a:p>
            <a:pPr algn="just">
              <a:lnSpc>
                <a:spcPts val="3919"/>
              </a:lnSpc>
              <a:spcBef>
                <a:spcPct val="0"/>
              </a:spcBef>
            </a:pPr>
            <a:r>
              <a:rPr lang="en-US" sz="2800" dirty="0">
                <a:solidFill>
                  <a:srgbClr val="1B1B1B"/>
                </a:solidFill>
                <a:latin typeface="Halant Light"/>
              </a:rPr>
              <a:t>dan </a:t>
            </a:r>
            <a:r>
              <a:rPr lang="en-US" sz="2800" dirty="0" err="1">
                <a:solidFill>
                  <a:srgbClr val="1B1B1B"/>
                </a:solidFill>
                <a:latin typeface="Halant Light"/>
              </a:rPr>
              <a:t>memiliki</a:t>
            </a:r>
            <a:r>
              <a:rPr lang="en-US" sz="2800" dirty="0">
                <a:solidFill>
                  <a:srgbClr val="1B1B1B"/>
                </a:solidFill>
                <a:latin typeface="Halant Light"/>
              </a:rPr>
              <a:t> share profitability yang </a:t>
            </a:r>
            <a:r>
              <a:rPr lang="en-US" sz="2800" dirty="0" err="1">
                <a:solidFill>
                  <a:srgbClr val="1B1B1B"/>
                </a:solidFill>
                <a:latin typeface="Halant Light"/>
              </a:rPr>
              <a:t>tinggi</a:t>
            </a:r>
            <a:endParaRPr lang="en-US" sz="2800" dirty="0">
              <a:solidFill>
                <a:srgbClr val="1B1B1B"/>
              </a:solidFill>
              <a:latin typeface="Halant Light"/>
            </a:endParaRPr>
          </a:p>
        </p:txBody>
      </p:sp>
      <p:sp>
        <p:nvSpPr>
          <p:cNvPr id="20" name="TextBox 20"/>
          <p:cNvSpPr txBox="1"/>
          <p:nvPr/>
        </p:nvSpPr>
        <p:spPr>
          <a:xfrm>
            <a:off x="16545440" y="9193353"/>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extBox 2"/>
          <p:cNvSpPr txBox="1"/>
          <p:nvPr/>
        </p:nvSpPr>
        <p:spPr>
          <a:xfrm>
            <a:off x="1763549" y="7324725"/>
            <a:ext cx="7380451" cy="1933575"/>
          </a:xfrm>
          <a:prstGeom prst="rect">
            <a:avLst/>
          </a:prstGeom>
        </p:spPr>
        <p:txBody>
          <a:bodyPr lIns="0" tIns="0" rIns="0" bIns="0" rtlCol="0" anchor="t">
            <a:spAutoFit/>
          </a:bodyPr>
          <a:lstStyle/>
          <a:p>
            <a:pPr>
              <a:lnSpc>
                <a:spcPts val="7680"/>
              </a:lnSpc>
            </a:pPr>
            <a:r>
              <a:rPr lang="en-US" sz="6400">
                <a:solidFill>
                  <a:srgbClr val="FFFFFF"/>
                </a:solidFill>
                <a:latin typeface="Halant Medium"/>
              </a:rPr>
              <a:t>Klaster 3: Champion Customer</a:t>
            </a:r>
          </a:p>
        </p:txBody>
      </p:sp>
      <p:grpSp>
        <p:nvGrpSpPr>
          <p:cNvPr id="3" name="Group 3"/>
          <p:cNvGrpSpPr/>
          <p:nvPr/>
        </p:nvGrpSpPr>
        <p:grpSpPr>
          <a:xfrm>
            <a:off x="10515600" y="2289774"/>
            <a:ext cx="6759842" cy="4124074"/>
            <a:chOff x="0" y="0"/>
            <a:chExt cx="9013122" cy="5498765"/>
          </a:xfrm>
        </p:grpSpPr>
        <p:sp>
          <p:nvSpPr>
            <p:cNvPr id="4" name="TextBox 4"/>
            <p:cNvSpPr txBox="1"/>
            <p:nvPr/>
          </p:nvSpPr>
          <p:spPr>
            <a:xfrm>
              <a:off x="0" y="1014645"/>
              <a:ext cx="9013122" cy="4484120"/>
            </a:xfrm>
            <a:prstGeom prst="rect">
              <a:avLst/>
            </a:prstGeom>
          </p:spPr>
          <p:txBody>
            <a:bodyPr lIns="0" tIns="0" rIns="0" bIns="0" rtlCol="0" anchor="t">
              <a:spAutoFit/>
            </a:bodyPr>
            <a:lstStyle/>
            <a:p>
              <a:pPr algn="just">
                <a:lnSpc>
                  <a:spcPts val="4480"/>
                </a:lnSpc>
                <a:spcBef>
                  <a:spcPct val="0"/>
                </a:spcBef>
              </a:pPr>
              <a:r>
                <a:rPr lang="en-US" sz="3200">
                  <a:solidFill>
                    <a:srgbClr val="FFFFFF"/>
                  </a:solidFill>
                  <a:latin typeface="Halant Light"/>
                </a:rPr>
                <a:t>Customer diberikan reward, dapat berupa voucher gratis ongkos kirim dan lain-lain. Customer ini dapat menjadi pembeli awal untuk produk baru sehingga dapat membantu dalam mempromosikan produk tersebut.</a:t>
              </a:r>
            </a:p>
          </p:txBody>
        </p:sp>
        <p:sp>
          <p:nvSpPr>
            <p:cNvPr id="5" name="TextBox 5"/>
            <p:cNvSpPr txBox="1"/>
            <p:nvPr/>
          </p:nvSpPr>
          <p:spPr>
            <a:xfrm>
              <a:off x="0" y="-76200"/>
              <a:ext cx="9013122" cy="924560"/>
            </a:xfrm>
            <a:prstGeom prst="rect">
              <a:avLst/>
            </a:prstGeom>
          </p:spPr>
          <p:txBody>
            <a:bodyPr lIns="0" tIns="0" rIns="0" bIns="0" rtlCol="0" anchor="t">
              <a:spAutoFit/>
            </a:bodyPr>
            <a:lstStyle/>
            <a:p>
              <a:pPr>
                <a:lnSpc>
                  <a:spcPts val="5880"/>
                </a:lnSpc>
                <a:spcBef>
                  <a:spcPct val="0"/>
                </a:spcBef>
              </a:pPr>
              <a:r>
                <a:rPr lang="en-US" sz="4200">
                  <a:solidFill>
                    <a:srgbClr val="FFFFFF"/>
                  </a:solidFill>
                  <a:latin typeface="Halant Medium"/>
                </a:rPr>
                <a:t>REKOMENDASI PERLAKUAN</a:t>
              </a:r>
            </a:p>
          </p:txBody>
        </p:sp>
      </p:grpSp>
      <p:sp>
        <p:nvSpPr>
          <p:cNvPr id="6" name="TextBox 6"/>
          <p:cNvSpPr txBox="1"/>
          <p:nvPr/>
        </p:nvSpPr>
        <p:spPr>
          <a:xfrm>
            <a:off x="11412155" y="631874"/>
            <a:ext cx="5863286" cy="396826"/>
          </a:xfrm>
          <a:prstGeom prst="rect">
            <a:avLst/>
          </a:prstGeom>
        </p:spPr>
        <p:txBody>
          <a:bodyPr lIns="0" tIns="0" rIns="0" bIns="0" rtlCol="0" anchor="t">
            <a:spAutoFit/>
          </a:bodyPr>
          <a:lstStyle/>
          <a:p>
            <a:pPr algn="r">
              <a:lnSpc>
                <a:spcPts val="3359"/>
              </a:lnSpc>
              <a:spcBef>
                <a:spcPct val="0"/>
              </a:spcBef>
            </a:pPr>
            <a:r>
              <a:rPr lang="en-US" sz="2399">
                <a:solidFill>
                  <a:srgbClr val="FFFFFF"/>
                </a:solidFill>
                <a:latin typeface="Halant Medium"/>
              </a:rPr>
              <a:t>DATA MINING | NOVEMBER 2020</a:t>
            </a:r>
          </a:p>
        </p:txBody>
      </p:sp>
      <p:grpSp>
        <p:nvGrpSpPr>
          <p:cNvPr id="7" name="Group 7"/>
          <p:cNvGrpSpPr/>
          <p:nvPr/>
        </p:nvGrpSpPr>
        <p:grpSpPr>
          <a:xfrm rot="-8100000">
            <a:off x="16953540" y="8992984"/>
            <a:ext cx="110345" cy="110168"/>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pic>
        <p:nvPicPr>
          <p:cNvPr id="9" name="Picture 9"/>
          <p:cNvPicPr>
            <a:picLocks noChangeAspect="1"/>
          </p:cNvPicPr>
          <p:nvPr/>
        </p:nvPicPr>
        <p:blipFill>
          <a:blip r:embed="rId2"/>
          <a:srcRect t="1388" b="1388"/>
          <a:stretch>
            <a:fillRect/>
          </a:stretch>
        </p:blipFill>
        <p:spPr>
          <a:xfrm>
            <a:off x="1763549" y="1028700"/>
            <a:ext cx="7380451" cy="4789651"/>
          </a:xfrm>
          <a:prstGeom prst="rect">
            <a:avLst/>
          </a:prstGeom>
        </p:spPr>
      </p:pic>
      <p:sp>
        <p:nvSpPr>
          <p:cNvPr id="10" name="AutoShape 10"/>
          <p:cNvSpPr/>
          <p:nvPr/>
        </p:nvSpPr>
        <p:spPr>
          <a:xfrm>
            <a:off x="1028700" y="-1106628"/>
            <a:ext cx="39375" cy="12481207"/>
          </a:xfrm>
          <a:prstGeom prst="rect">
            <a:avLst/>
          </a:prstGeom>
          <a:solidFill>
            <a:srgbClr val="FFFFFF"/>
          </a:solidFill>
        </p:spPr>
      </p:sp>
      <p:sp>
        <p:nvSpPr>
          <p:cNvPr id="11" name="TextBox 11"/>
          <p:cNvSpPr txBox="1"/>
          <p:nvPr/>
        </p:nvSpPr>
        <p:spPr>
          <a:xfrm>
            <a:off x="16545440" y="9021256"/>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876"/>
          <a:stretch>
            <a:fillRect/>
          </a:stretch>
        </p:blipFill>
        <p:spPr>
          <a:xfrm>
            <a:off x="418188" y="2831100"/>
            <a:ext cx="7856257" cy="6281341"/>
          </a:xfrm>
          <a:prstGeom prst="rect">
            <a:avLst/>
          </a:prstGeom>
        </p:spPr>
      </p:pic>
      <p:pic>
        <p:nvPicPr>
          <p:cNvPr id="3" name="Picture 3"/>
          <p:cNvPicPr>
            <a:picLocks noChangeAspect="1"/>
          </p:cNvPicPr>
          <p:nvPr/>
        </p:nvPicPr>
        <p:blipFill>
          <a:blip r:embed="rId4"/>
          <a:srcRect/>
          <a:stretch>
            <a:fillRect/>
          </a:stretch>
        </p:blipFill>
        <p:spPr>
          <a:xfrm>
            <a:off x="8657652" y="2976959"/>
            <a:ext cx="9355617" cy="6135483"/>
          </a:xfrm>
          <a:prstGeom prst="rect">
            <a:avLst/>
          </a:prstGeom>
        </p:spPr>
      </p:pic>
      <p:sp>
        <p:nvSpPr>
          <p:cNvPr id="4" name="TextBox 4"/>
          <p:cNvSpPr txBox="1"/>
          <p:nvPr/>
        </p:nvSpPr>
        <p:spPr>
          <a:xfrm>
            <a:off x="2953538" y="344766"/>
            <a:ext cx="13181144" cy="1933575"/>
          </a:xfrm>
          <a:prstGeom prst="rect">
            <a:avLst/>
          </a:prstGeom>
        </p:spPr>
        <p:txBody>
          <a:bodyPr lIns="0" tIns="0" rIns="0" bIns="0" rtlCol="0" anchor="t">
            <a:spAutoFit/>
          </a:bodyPr>
          <a:lstStyle/>
          <a:p>
            <a:pPr>
              <a:lnSpc>
                <a:spcPts val="7680"/>
              </a:lnSpc>
            </a:pPr>
            <a:r>
              <a:rPr lang="en-US" sz="6400">
                <a:solidFill>
                  <a:srgbClr val="FFFFFF"/>
                </a:solidFill>
                <a:latin typeface="Halant Medium"/>
              </a:rPr>
              <a:t>Apa saja yang dibeli oleh champion customer?</a:t>
            </a:r>
          </a:p>
        </p:txBody>
      </p:sp>
      <p:sp>
        <p:nvSpPr>
          <p:cNvPr id="5" name="TextBox 5"/>
          <p:cNvSpPr txBox="1"/>
          <p:nvPr/>
        </p:nvSpPr>
        <p:spPr>
          <a:xfrm>
            <a:off x="16545440" y="9193353"/>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241358" cy="10287000"/>
          </a:xfrm>
          <a:prstGeom prst="rect">
            <a:avLst/>
          </a:prstGeom>
          <a:solidFill>
            <a:srgbClr val="F5F6F4"/>
          </a:solidFill>
        </p:spPr>
      </p:sp>
      <p:pic>
        <p:nvPicPr>
          <p:cNvPr id="3" name="Picture 3"/>
          <p:cNvPicPr>
            <a:picLocks noChangeAspect="1"/>
          </p:cNvPicPr>
          <p:nvPr/>
        </p:nvPicPr>
        <p:blipFill>
          <a:blip r:embed="rId2"/>
          <a:srcRect t="31151" b="31151"/>
          <a:stretch>
            <a:fillRect/>
          </a:stretch>
        </p:blipFill>
        <p:spPr>
          <a:xfrm>
            <a:off x="7241358" y="3705830"/>
            <a:ext cx="11046642" cy="5552470"/>
          </a:xfrm>
          <a:prstGeom prst="rect">
            <a:avLst/>
          </a:prstGeom>
        </p:spPr>
      </p:pic>
      <p:sp>
        <p:nvSpPr>
          <p:cNvPr id="4" name="TextBox 4"/>
          <p:cNvSpPr txBox="1"/>
          <p:nvPr/>
        </p:nvSpPr>
        <p:spPr>
          <a:xfrm>
            <a:off x="1028700" y="9144000"/>
            <a:ext cx="5588190" cy="474749"/>
          </a:xfrm>
          <a:prstGeom prst="rect">
            <a:avLst/>
          </a:prstGeom>
        </p:spPr>
        <p:txBody>
          <a:bodyPr lIns="0" tIns="0" rIns="0" bIns="0" rtlCol="0" anchor="t">
            <a:spAutoFit/>
          </a:bodyPr>
          <a:lstStyle/>
          <a:p>
            <a:pPr>
              <a:lnSpc>
                <a:spcPts val="3359"/>
              </a:lnSpc>
              <a:spcBef>
                <a:spcPct val="0"/>
              </a:spcBef>
            </a:pPr>
            <a:r>
              <a:rPr lang="en-US" sz="2399" spc="120">
                <a:solidFill>
                  <a:srgbClr val="08122B"/>
                </a:solidFill>
                <a:latin typeface="Overpass Light"/>
              </a:rPr>
              <a:t>DATA MINING | NOVEMBER 2020</a:t>
            </a:r>
          </a:p>
        </p:txBody>
      </p:sp>
      <p:sp>
        <p:nvSpPr>
          <p:cNvPr id="5" name="TextBox 5"/>
          <p:cNvSpPr txBox="1"/>
          <p:nvPr/>
        </p:nvSpPr>
        <p:spPr>
          <a:xfrm>
            <a:off x="1091507" y="4037157"/>
            <a:ext cx="5058345" cy="2203161"/>
          </a:xfrm>
          <a:prstGeom prst="rect">
            <a:avLst/>
          </a:prstGeom>
        </p:spPr>
        <p:txBody>
          <a:bodyPr lIns="0" tIns="0" rIns="0" bIns="0" rtlCol="0" anchor="t">
            <a:spAutoFit/>
          </a:bodyPr>
          <a:lstStyle/>
          <a:p>
            <a:pPr algn="ctr">
              <a:lnSpc>
                <a:spcPts val="8640"/>
              </a:lnSpc>
            </a:pPr>
            <a:r>
              <a:rPr lang="en-US" sz="7200">
                <a:solidFill>
                  <a:srgbClr val="08122B"/>
                </a:solidFill>
                <a:latin typeface="Halant Medium"/>
              </a:rPr>
              <a:t>TERIMA 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extBox 2"/>
          <p:cNvSpPr txBox="1"/>
          <p:nvPr/>
        </p:nvSpPr>
        <p:spPr>
          <a:xfrm>
            <a:off x="1900049" y="6645185"/>
            <a:ext cx="5871577" cy="2418718"/>
          </a:xfrm>
          <a:prstGeom prst="rect">
            <a:avLst/>
          </a:prstGeom>
        </p:spPr>
        <p:txBody>
          <a:bodyPr lIns="0" tIns="0" rIns="0" bIns="0" rtlCol="0" anchor="t">
            <a:spAutoFit/>
          </a:bodyPr>
          <a:lstStyle/>
          <a:p>
            <a:pPr>
              <a:lnSpc>
                <a:spcPts val="9600"/>
              </a:lnSpc>
            </a:pPr>
            <a:r>
              <a:rPr lang="en-US" sz="8000">
                <a:solidFill>
                  <a:srgbClr val="FFFFFF"/>
                </a:solidFill>
                <a:latin typeface="Halant Medium"/>
              </a:rPr>
              <a:t>Presentation Highlights</a:t>
            </a:r>
          </a:p>
        </p:txBody>
      </p:sp>
      <p:sp>
        <p:nvSpPr>
          <p:cNvPr id="3" name="TextBox 3"/>
          <p:cNvSpPr txBox="1"/>
          <p:nvPr/>
        </p:nvSpPr>
        <p:spPr>
          <a:xfrm>
            <a:off x="10243200" y="2859950"/>
            <a:ext cx="7016100" cy="3785235"/>
          </a:xfrm>
          <a:prstGeom prst="rect">
            <a:avLst/>
          </a:prstGeom>
        </p:spPr>
        <p:txBody>
          <a:bodyPr lIns="0" tIns="0" rIns="0" bIns="0" rtlCol="0" anchor="t">
            <a:spAutoFit/>
          </a:bodyPr>
          <a:lstStyle/>
          <a:p>
            <a:pPr>
              <a:lnSpc>
                <a:spcPts val="5040"/>
              </a:lnSpc>
            </a:pPr>
            <a:r>
              <a:rPr lang="en-US" sz="3600">
                <a:solidFill>
                  <a:srgbClr val="FFFFFF"/>
                </a:solidFill>
                <a:latin typeface="Halant Light"/>
              </a:rPr>
              <a:t>Data yang digunakan</a:t>
            </a:r>
          </a:p>
          <a:p>
            <a:pPr>
              <a:lnSpc>
                <a:spcPts val="5040"/>
              </a:lnSpc>
            </a:pPr>
            <a:endParaRPr lang="en-US" sz="3600">
              <a:solidFill>
                <a:srgbClr val="FFFFFF"/>
              </a:solidFill>
              <a:latin typeface="Halant Light"/>
            </a:endParaRPr>
          </a:p>
          <a:p>
            <a:pPr>
              <a:lnSpc>
                <a:spcPts val="5040"/>
              </a:lnSpc>
            </a:pPr>
            <a:r>
              <a:rPr lang="en-US" sz="3600">
                <a:solidFill>
                  <a:srgbClr val="FFFFFF"/>
                </a:solidFill>
                <a:latin typeface="Halant Light"/>
              </a:rPr>
              <a:t>Visualisasi Data</a:t>
            </a:r>
          </a:p>
          <a:p>
            <a:pPr>
              <a:lnSpc>
                <a:spcPts val="5040"/>
              </a:lnSpc>
              <a:spcBef>
                <a:spcPct val="0"/>
              </a:spcBef>
            </a:pPr>
            <a:endParaRPr lang="en-US" sz="3600">
              <a:solidFill>
                <a:srgbClr val="FFFFFF"/>
              </a:solidFill>
              <a:latin typeface="Halant Light"/>
            </a:endParaRPr>
          </a:p>
          <a:p>
            <a:pPr>
              <a:lnSpc>
                <a:spcPts val="5040"/>
              </a:lnSpc>
              <a:spcBef>
                <a:spcPct val="0"/>
              </a:spcBef>
            </a:pPr>
            <a:r>
              <a:rPr lang="en-US" sz="3600">
                <a:solidFill>
                  <a:srgbClr val="FFFFFF"/>
                </a:solidFill>
                <a:latin typeface="Halant Light"/>
              </a:rPr>
              <a:t>Cluster Customer</a:t>
            </a:r>
          </a:p>
          <a:p>
            <a:pPr>
              <a:lnSpc>
                <a:spcPts val="5040"/>
              </a:lnSpc>
              <a:spcBef>
                <a:spcPct val="0"/>
              </a:spcBef>
            </a:pPr>
            <a:endParaRPr lang="en-US" sz="3600">
              <a:solidFill>
                <a:srgbClr val="FFFFFF"/>
              </a:solidFill>
              <a:latin typeface="Halant Light"/>
            </a:endParaRPr>
          </a:p>
        </p:txBody>
      </p:sp>
      <p:sp>
        <p:nvSpPr>
          <p:cNvPr id="4" name="TextBox 4"/>
          <p:cNvSpPr txBox="1"/>
          <p:nvPr/>
        </p:nvSpPr>
        <p:spPr>
          <a:xfrm>
            <a:off x="1900049" y="990600"/>
            <a:ext cx="6663386" cy="396826"/>
          </a:xfrm>
          <a:prstGeom prst="rect">
            <a:avLst/>
          </a:prstGeom>
        </p:spPr>
        <p:txBody>
          <a:bodyPr lIns="0" tIns="0" rIns="0" bIns="0" rtlCol="0" anchor="t">
            <a:spAutoFit/>
          </a:bodyPr>
          <a:lstStyle/>
          <a:p>
            <a:pPr>
              <a:lnSpc>
                <a:spcPts val="3359"/>
              </a:lnSpc>
              <a:spcBef>
                <a:spcPct val="0"/>
              </a:spcBef>
            </a:pPr>
            <a:r>
              <a:rPr lang="en-US" sz="2399">
                <a:solidFill>
                  <a:srgbClr val="FFFFFF"/>
                </a:solidFill>
                <a:latin typeface="Halant Medium"/>
              </a:rPr>
              <a:t>DATA MINING | NOVEMBER 2020</a:t>
            </a:r>
          </a:p>
        </p:txBody>
      </p:sp>
      <p:grpSp>
        <p:nvGrpSpPr>
          <p:cNvPr id="5" name="Group 5"/>
          <p:cNvGrpSpPr/>
          <p:nvPr/>
        </p:nvGrpSpPr>
        <p:grpSpPr>
          <a:xfrm rot="-8100000">
            <a:off x="16953540" y="8992984"/>
            <a:ext cx="110345" cy="11016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7" name="AutoShape 7"/>
          <p:cNvSpPr/>
          <p:nvPr/>
        </p:nvSpPr>
        <p:spPr>
          <a:xfrm>
            <a:off x="1028700" y="-1106628"/>
            <a:ext cx="39375" cy="12481207"/>
          </a:xfrm>
          <a:prstGeom prst="rect">
            <a:avLst/>
          </a:prstGeom>
          <a:solidFill>
            <a:srgbClr val="FFFFFF"/>
          </a:solidFill>
        </p:spPr>
      </p:sp>
      <p:sp>
        <p:nvSpPr>
          <p:cNvPr id="8" name="TextBox 8"/>
          <p:cNvSpPr txBox="1"/>
          <p:nvPr/>
        </p:nvSpPr>
        <p:spPr>
          <a:xfrm>
            <a:off x="16216889" y="872934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304495" y="-495300"/>
            <a:ext cx="9983505" cy="10782300"/>
          </a:xfrm>
          <a:prstGeom prst="rect">
            <a:avLst/>
          </a:prstGeom>
          <a:solidFill>
            <a:srgbClr val="1B1B1B"/>
          </a:solidFill>
        </p:spPr>
      </p:sp>
      <p:sp>
        <p:nvSpPr>
          <p:cNvPr id="3" name="AutoShape 3"/>
          <p:cNvSpPr/>
          <p:nvPr/>
        </p:nvSpPr>
        <p:spPr>
          <a:xfrm>
            <a:off x="1028700" y="-1106628"/>
            <a:ext cx="39375" cy="12481207"/>
          </a:xfrm>
          <a:prstGeom prst="rect">
            <a:avLst/>
          </a:prstGeom>
          <a:solidFill>
            <a:srgbClr val="FFFFFF"/>
          </a:solidFill>
        </p:spPr>
      </p:sp>
      <p:pic>
        <p:nvPicPr>
          <p:cNvPr id="4" name="Picture 4"/>
          <p:cNvPicPr>
            <a:picLocks noChangeAspect="1"/>
          </p:cNvPicPr>
          <p:nvPr/>
        </p:nvPicPr>
        <p:blipFill>
          <a:blip r:embed="rId3"/>
          <a:srcRect/>
          <a:stretch>
            <a:fillRect/>
          </a:stretch>
        </p:blipFill>
        <p:spPr>
          <a:xfrm>
            <a:off x="1291521" y="1382260"/>
            <a:ext cx="16572731" cy="2952018"/>
          </a:xfrm>
          <a:prstGeom prst="rect">
            <a:avLst/>
          </a:prstGeom>
        </p:spPr>
      </p:pic>
      <p:pic>
        <p:nvPicPr>
          <p:cNvPr id="5" name="Picture 5"/>
          <p:cNvPicPr>
            <a:picLocks noChangeAspect="1"/>
          </p:cNvPicPr>
          <p:nvPr/>
        </p:nvPicPr>
        <p:blipFill>
          <a:blip r:embed="rId4"/>
          <a:srcRect/>
          <a:stretch>
            <a:fillRect/>
          </a:stretch>
        </p:blipFill>
        <p:spPr>
          <a:xfrm>
            <a:off x="1373853" y="4517431"/>
            <a:ext cx="16408066" cy="3179063"/>
          </a:xfrm>
          <a:prstGeom prst="rect">
            <a:avLst/>
          </a:prstGeom>
        </p:spPr>
      </p:pic>
      <p:grpSp>
        <p:nvGrpSpPr>
          <p:cNvPr id="6" name="Group 6"/>
          <p:cNvGrpSpPr/>
          <p:nvPr/>
        </p:nvGrpSpPr>
        <p:grpSpPr>
          <a:xfrm>
            <a:off x="3018702" y="8175720"/>
            <a:ext cx="13118368" cy="1082580"/>
            <a:chOff x="0" y="0"/>
            <a:chExt cx="17491157" cy="1443440"/>
          </a:xfrm>
        </p:grpSpPr>
        <p:sp>
          <p:nvSpPr>
            <p:cNvPr id="7" name="TextBox 7"/>
            <p:cNvSpPr txBox="1"/>
            <p:nvPr/>
          </p:nvSpPr>
          <p:spPr>
            <a:xfrm>
              <a:off x="0" y="818454"/>
              <a:ext cx="17491157" cy="624986"/>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Halant Light"/>
                </a:rPr>
                <a:t>https://www.kaggle.com/benroshan/ecommerce-data?select=List+of+Orders.csv</a:t>
              </a:r>
            </a:p>
          </p:txBody>
        </p:sp>
        <p:sp>
          <p:nvSpPr>
            <p:cNvPr id="8" name="TextBox 8"/>
            <p:cNvSpPr txBox="1"/>
            <p:nvPr/>
          </p:nvSpPr>
          <p:spPr>
            <a:xfrm>
              <a:off x="0" y="-66675"/>
              <a:ext cx="17491157" cy="709319"/>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Halant Medium"/>
                </a:rPr>
                <a:t>BERIKUT MERUPAKAN DATA YANG DIGUNAKAN</a:t>
              </a:r>
            </a:p>
          </p:txBody>
        </p:sp>
      </p:grpSp>
      <p:sp>
        <p:nvSpPr>
          <p:cNvPr id="9" name="TextBox 9"/>
          <p:cNvSpPr txBox="1"/>
          <p:nvPr/>
        </p:nvSpPr>
        <p:spPr>
          <a:xfrm>
            <a:off x="1632852" y="376046"/>
            <a:ext cx="4570668" cy="396826"/>
          </a:xfrm>
          <a:prstGeom prst="rect">
            <a:avLst/>
          </a:prstGeom>
        </p:spPr>
        <p:txBody>
          <a:bodyPr lIns="0" tIns="0" rIns="0" bIns="0" rtlCol="0" anchor="t">
            <a:spAutoFit/>
          </a:bodyPr>
          <a:lstStyle/>
          <a:p>
            <a:pPr>
              <a:lnSpc>
                <a:spcPts val="3360"/>
              </a:lnSpc>
              <a:spcBef>
                <a:spcPct val="0"/>
              </a:spcBef>
            </a:pPr>
            <a:r>
              <a:rPr lang="en-US" sz="2400">
                <a:solidFill>
                  <a:srgbClr val="FFFFFF"/>
                </a:solidFill>
                <a:latin typeface="Halant Medium"/>
              </a:rPr>
              <a:t>DATA MINING | NOVEMBER 2020</a:t>
            </a:r>
          </a:p>
        </p:txBody>
      </p:sp>
      <p:sp>
        <p:nvSpPr>
          <p:cNvPr id="10" name="TextBox 10"/>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1772900" cy="10591800"/>
          </a:xfrm>
          <a:prstGeom prst="rect">
            <a:avLst/>
          </a:prstGeom>
          <a:solidFill>
            <a:srgbClr val="1B1B1B"/>
          </a:solidFill>
        </p:spPr>
      </p:sp>
      <p:sp>
        <p:nvSpPr>
          <p:cNvPr id="3" name="TextBox 3"/>
          <p:cNvSpPr txBox="1"/>
          <p:nvPr/>
        </p:nvSpPr>
        <p:spPr>
          <a:xfrm>
            <a:off x="12910067" y="2415607"/>
            <a:ext cx="4349233" cy="2905125"/>
          </a:xfrm>
          <a:prstGeom prst="rect">
            <a:avLst/>
          </a:prstGeom>
        </p:spPr>
        <p:txBody>
          <a:bodyPr lIns="0" tIns="0" rIns="0" bIns="0" rtlCol="0" anchor="t">
            <a:spAutoFit/>
          </a:bodyPr>
          <a:lstStyle/>
          <a:p>
            <a:pPr>
              <a:lnSpc>
                <a:spcPts val="7680"/>
              </a:lnSpc>
            </a:pPr>
            <a:r>
              <a:rPr lang="en-US" sz="6400">
                <a:solidFill>
                  <a:srgbClr val="FFFFFF"/>
                </a:solidFill>
                <a:latin typeface="Halant Medium"/>
              </a:rPr>
              <a:t>Interpretasi Visualisasi Data</a:t>
            </a:r>
          </a:p>
        </p:txBody>
      </p:sp>
      <p:grpSp>
        <p:nvGrpSpPr>
          <p:cNvPr id="4" name="Group 4"/>
          <p:cNvGrpSpPr/>
          <p:nvPr/>
        </p:nvGrpSpPr>
        <p:grpSpPr>
          <a:xfrm>
            <a:off x="1028700" y="1028700"/>
            <a:ext cx="9561642" cy="8229600"/>
            <a:chOff x="0" y="0"/>
            <a:chExt cx="12748856" cy="10972800"/>
          </a:xfrm>
        </p:grpSpPr>
        <p:pic>
          <p:nvPicPr>
            <p:cNvPr id="5" name="Picture 5"/>
            <p:cNvPicPr>
              <a:picLocks noChangeAspect="1"/>
            </p:cNvPicPr>
            <p:nvPr/>
          </p:nvPicPr>
          <p:blipFill>
            <a:blip r:embed="rId3"/>
            <a:srcRect l="30948" r="30948"/>
            <a:stretch>
              <a:fillRect/>
            </a:stretch>
          </p:blipFill>
          <p:spPr>
            <a:xfrm>
              <a:off x="0" y="0"/>
              <a:ext cx="6310928" cy="10972800"/>
            </a:xfrm>
            <a:prstGeom prst="rect">
              <a:avLst/>
            </a:prstGeom>
          </p:spPr>
        </p:pic>
        <p:pic>
          <p:nvPicPr>
            <p:cNvPr id="6" name="Picture 6"/>
            <p:cNvPicPr>
              <a:picLocks noChangeAspect="1"/>
            </p:cNvPicPr>
            <p:nvPr/>
          </p:nvPicPr>
          <p:blipFill>
            <a:blip r:embed="rId4"/>
            <a:srcRect l="11196" r="11196"/>
            <a:stretch>
              <a:fillRect/>
            </a:stretch>
          </p:blipFill>
          <p:spPr>
            <a:xfrm>
              <a:off x="6437928" y="0"/>
              <a:ext cx="6310928" cy="5422900"/>
            </a:xfrm>
            <a:prstGeom prst="rect">
              <a:avLst/>
            </a:prstGeom>
          </p:spPr>
        </p:pic>
        <p:pic>
          <p:nvPicPr>
            <p:cNvPr id="7" name="Picture 7"/>
            <p:cNvPicPr>
              <a:picLocks noChangeAspect="1"/>
            </p:cNvPicPr>
            <p:nvPr/>
          </p:nvPicPr>
          <p:blipFill>
            <a:blip r:embed="rId5"/>
            <a:srcRect l="11341" r="11341"/>
            <a:stretch>
              <a:fillRect/>
            </a:stretch>
          </p:blipFill>
          <p:spPr>
            <a:xfrm>
              <a:off x="6437928" y="5549900"/>
              <a:ext cx="6310928" cy="5422900"/>
            </a:xfrm>
            <a:prstGeom prst="rect">
              <a:avLst/>
            </a:prstGeom>
          </p:spPr>
        </p:pic>
      </p:grpSp>
      <p:grpSp>
        <p:nvGrpSpPr>
          <p:cNvPr id="8" name="Group 8"/>
          <p:cNvGrpSpPr/>
          <p:nvPr/>
        </p:nvGrpSpPr>
        <p:grpSpPr>
          <a:xfrm rot="-8100000">
            <a:off x="16953540" y="8992984"/>
            <a:ext cx="110345" cy="110168"/>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10" name="TextBox 10"/>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AutoShape 2"/>
          <p:cNvSpPr/>
          <p:nvPr/>
        </p:nvSpPr>
        <p:spPr>
          <a:xfrm>
            <a:off x="1028700" y="-1106628"/>
            <a:ext cx="39375" cy="12481207"/>
          </a:xfrm>
          <a:prstGeom prst="rect">
            <a:avLst/>
          </a:prstGeom>
          <a:solidFill>
            <a:srgbClr val="FFFFFF"/>
          </a:solidFill>
        </p:spPr>
      </p:sp>
      <p:pic>
        <p:nvPicPr>
          <p:cNvPr id="3" name="Picture 3"/>
          <p:cNvPicPr>
            <a:picLocks noChangeAspect="1"/>
          </p:cNvPicPr>
          <p:nvPr/>
        </p:nvPicPr>
        <p:blipFill>
          <a:blip r:embed="rId2"/>
          <a:srcRect/>
          <a:stretch>
            <a:fillRect/>
          </a:stretch>
        </p:blipFill>
        <p:spPr>
          <a:xfrm>
            <a:off x="1411323" y="721360"/>
            <a:ext cx="10383259" cy="4281183"/>
          </a:xfrm>
          <a:prstGeom prst="rect">
            <a:avLst/>
          </a:prstGeom>
        </p:spPr>
      </p:pic>
      <p:pic>
        <p:nvPicPr>
          <p:cNvPr id="4" name="Picture 4"/>
          <p:cNvPicPr>
            <a:picLocks noChangeAspect="1"/>
          </p:cNvPicPr>
          <p:nvPr/>
        </p:nvPicPr>
        <p:blipFill>
          <a:blip r:embed="rId3"/>
          <a:srcRect/>
          <a:stretch>
            <a:fillRect/>
          </a:stretch>
        </p:blipFill>
        <p:spPr>
          <a:xfrm>
            <a:off x="1411323" y="5143500"/>
            <a:ext cx="10393123" cy="4337397"/>
          </a:xfrm>
          <a:prstGeom prst="rect">
            <a:avLst/>
          </a:prstGeom>
        </p:spPr>
      </p:pic>
      <p:sp>
        <p:nvSpPr>
          <p:cNvPr id="5" name="TextBox 5"/>
          <p:cNvSpPr txBox="1"/>
          <p:nvPr/>
        </p:nvSpPr>
        <p:spPr>
          <a:xfrm>
            <a:off x="12261249" y="664210"/>
            <a:ext cx="5577174" cy="8922211"/>
          </a:xfrm>
          <a:prstGeom prst="rect">
            <a:avLst/>
          </a:prstGeom>
        </p:spPr>
        <p:txBody>
          <a:bodyPr lIns="0" tIns="0" rIns="0" bIns="0" rtlCol="0" anchor="t">
            <a:spAutoFit/>
          </a:bodyPr>
          <a:lstStyle/>
          <a:p>
            <a:pPr algn="just">
              <a:lnSpc>
                <a:spcPts val="3919"/>
              </a:lnSpc>
              <a:spcBef>
                <a:spcPct val="0"/>
              </a:spcBef>
            </a:pPr>
            <a:r>
              <a:rPr lang="en-US" sz="2800">
                <a:solidFill>
                  <a:srgbClr val="FFFFFF"/>
                </a:solidFill>
                <a:latin typeface="Halant Light"/>
              </a:rPr>
              <a:t>Pergerakan profit pada tahun 2019 memang menunjukkan </a:t>
            </a:r>
            <a:r>
              <a:rPr lang="en-US" sz="2799">
                <a:solidFill>
                  <a:srgbClr val="FFFFFF"/>
                </a:solidFill>
                <a:latin typeface="Halant Light"/>
              </a:rPr>
              <a:t>t</a:t>
            </a:r>
            <a:r>
              <a:rPr lang="en-US" sz="2800">
                <a:solidFill>
                  <a:srgbClr val="FFFFFF"/>
                </a:solidFill>
                <a:latin typeface="Halant Light"/>
              </a:rPr>
              <a:t>rend menurun. Namun jika dibandingkan dengan tahun 2018, profit yang dihasilkan pada 2019 jauh lebih baik dimana di tahun 2019 </a:t>
            </a:r>
            <a:r>
              <a:rPr lang="en-US" sz="2799">
                <a:solidFill>
                  <a:srgbClr val="FFFFFF"/>
                </a:solidFill>
                <a:latin typeface="Halant Light"/>
              </a:rPr>
              <a:t>t</a:t>
            </a:r>
            <a:r>
              <a:rPr lang="en-US" sz="2800">
                <a:solidFill>
                  <a:srgbClr val="FFFFFF"/>
                </a:solidFill>
                <a:latin typeface="Halant Light"/>
              </a:rPr>
              <a:t>idak pernah ada profit negatif. </a:t>
            </a:r>
          </a:p>
          <a:p>
            <a:pPr algn="just">
              <a:lnSpc>
                <a:spcPts val="3919"/>
              </a:lnSpc>
              <a:spcBef>
                <a:spcPct val="0"/>
              </a:spcBef>
            </a:pPr>
            <a:r>
              <a:rPr lang="en-US" sz="2800">
                <a:solidFill>
                  <a:srgbClr val="FFFFFF"/>
                </a:solidFill>
                <a:latin typeface="Halant Light"/>
              </a:rPr>
              <a:t>Rekomendasi: Evaluasi kembali, mengapa tahun 2019 bisa terus terjadi penurunan? Langkah apa yang dilakukan pada September – Oktober 2018 sedemikian sehingga profit yang dihasilkan meningkat jauh? Meski profit di tahun 2019 secara keseluruhan lebih baik dibandingkan 2018, perlu diambil langkah yang tepat agar profit tidak terus menerus turun</a:t>
            </a:r>
          </a:p>
        </p:txBody>
      </p:sp>
      <p:sp>
        <p:nvSpPr>
          <p:cNvPr id="6" name="TextBox 6"/>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124313" y="-1106628"/>
            <a:ext cx="39375" cy="12481207"/>
          </a:xfrm>
          <a:prstGeom prst="rect">
            <a:avLst/>
          </a:prstGeom>
          <a:solidFill>
            <a:srgbClr val="1B1B1B"/>
          </a:solidFill>
        </p:spPr>
      </p:sp>
      <p:pic>
        <p:nvPicPr>
          <p:cNvPr id="3" name="Picture 3"/>
          <p:cNvPicPr>
            <a:picLocks noChangeAspect="1"/>
          </p:cNvPicPr>
          <p:nvPr/>
        </p:nvPicPr>
        <p:blipFill>
          <a:blip r:embed="rId3"/>
          <a:srcRect/>
          <a:stretch>
            <a:fillRect/>
          </a:stretch>
        </p:blipFill>
        <p:spPr>
          <a:xfrm>
            <a:off x="593089" y="1947556"/>
            <a:ext cx="8073168" cy="6391889"/>
          </a:xfrm>
          <a:prstGeom prst="rect">
            <a:avLst/>
          </a:prstGeom>
        </p:spPr>
      </p:pic>
      <p:sp>
        <p:nvSpPr>
          <p:cNvPr id="4" name="TextBox 4"/>
          <p:cNvSpPr txBox="1"/>
          <p:nvPr/>
        </p:nvSpPr>
        <p:spPr>
          <a:xfrm>
            <a:off x="1028700" y="1053989"/>
            <a:ext cx="5341062" cy="391304"/>
          </a:xfrm>
          <a:prstGeom prst="rect">
            <a:avLst/>
          </a:prstGeom>
        </p:spPr>
        <p:txBody>
          <a:bodyPr lIns="0" tIns="0" rIns="0" bIns="0" rtlCol="0" anchor="t">
            <a:spAutoFit/>
          </a:bodyPr>
          <a:lstStyle/>
          <a:p>
            <a:pPr>
              <a:lnSpc>
                <a:spcPts val="3360"/>
              </a:lnSpc>
              <a:spcBef>
                <a:spcPct val="0"/>
              </a:spcBef>
            </a:pPr>
            <a:r>
              <a:rPr lang="en-US" sz="2400">
                <a:solidFill>
                  <a:srgbClr val="1B1B1B"/>
                </a:solidFill>
                <a:latin typeface="Halant Medium"/>
              </a:rPr>
              <a:t>BUSINESS PLAN | JANUARY 2020</a:t>
            </a:r>
          </a:p>
        </p:txBody>
      </p:sp>
      <p:sp>
        <p:nvSpPr>
          <p:cNvPr id="5" name="TextBox 5"/>
          <p:cNvSpPr txBox="1"/>
          <p:nvPr/>
        </p:nvSpPr>
        <p:spPr>
          <a:xfrm>
            <a:off x="10461103" y="596265"/>
            <a:ext cx="6798197" cy="9027795"/>
          </a:xfrm>
          <a:prstGeom prst="rect">
            <a:avLst/>
          </a:prstGeom>
        </p:spPr>
        <p:txBody>
          <a:bodyPr lIns="0" tIns="0" rIns="0" bIns="0" rtlCol="0" anchor="t">
            <a:spAutoFit/>
          </a:bodyPr>
          <a:lstStyle/>
          <a:p>
            <a:pPr algn="just">
              <a:lnSpc>
                <a:spcPts val="4480"/>
              </a:lnSpc>
              <a:spcBef>
                <a:spcPct val="0"/>
              </a:spcBef>
            </a:pPr>
            <a:r>
              <a:rPr lang="en-US" sz="3200">
                <a:solidFill>
                  <a:srgbClr val="1B1B1B"/>
                </a:solidFill>
                <a:latin typeface="Halant Light"/>
              </a:rPr>
              <a:t>Dari table korelasi berikut dapat dilihat bahwa korelasi antara profit denga harga dan kuantitas barang tidak begitu tinggi. Hal ini tentunya aneh karena seharusnya semakin tinggi harga dan kuantitas maka semakin tinggi profit yang didapat. Artinya, ada faktor lain yang lebih kuat dalam memengaruhi profit dibandingkan harga dan kuantitas; misal tingginya harga yang dikeluarkan untuk bahan mentah, pajak, dsb.</a:t>
            </a:r>
          </a:p>
          <a:p>
            <a:pPr algn="just">
              <a:lnSpc>
                <a:spcPts val="4480"/>
              </a:lnSpc>
              <a:spcBef>
                <a:spcPct val="0"/>
              </a:spcBef>
            </a:pPr>
            <a:endParaRPr lang="en-US" sz="3200">
              <a:solidFill>
                <a:srgbClr val="1B1B1B"/>
              </a:solidFill>
              <a:latin typeface="Halant Light"/>
            </a:endParaRPr>
          </a:p>
          <a:p>
            <a:pPr algn="just">
              <a:lnSpc>
                <a:spcPts val="4480"/>
              </a:lnSpc>
              <a:spcBef>
                <a:spcPct val="0"/>
              </a:spcBef>
            </a:pPr>
            <a:r>
              <a:rPr lang="en-US" sz="3200">
                <a:solidFill>
                  <a:srgbClr val="1B1B1B"/>
                </a:solidFill>
                <a:latin typeface="Halant Light"/>
              </a:rPr>
              <a:t>Rekomendasi: Mengingat profit yang dihasilkan terus menurun, diperlukan evaluasi alokasi dana yang dikeluarkan untuk suatu produk.</a:t>
            </a:r>
          </a:p>
        </p:txBody>
      </p:sp>
      <p:sp>
        <p:nvSpPr>
          <p:cNvPr id="6" name="TextBox 6"/>
          <p:cNvSpPr txBox="1"/>
          <p:nvPr/>
        </p:nvSpPr>
        <p:spPr>
          <a:xfrm>
            <a:off x="16545440"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16953540" y="8992984"/>
            <a:ext cx="110345" cy="11016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B1B1B"/>
            </a:solidFill>
          </p:spPr>
        </p:sp>
      </p:grpSp>
      <p:sp>
        <p:nvSpPr>
          <p:cNvPr id="4" name="AutoShape 4"/>
          <p:cNvSpPr/>
          <p:nvPr/>
        </p:nvSpPr>
        <p:spPr>
          <a:xfrm>
            <a:off x="1028700" y="-1106628"/>
            <a:ext cx="39375" cy="12481207"/>
          </a:xfrm>
          <a:prstGeom prst="rect">
            <a:avLst/>
          </a:prstGeom>
          <a:solidFill>
            <a:srgbClr val="FFFFFF"/>
          </a:solidFill>
        </p:spPr>
      </p:sp>
      <p:sp>
        <p:nvSpPr>
          <p:cNvPr id="5" name="TextBox 5"/>
          <p:cNvSpPr txBox="1"/>
          <p:nvPr/>
        </p:nvSpPr>
        <p:spPr>
          <a:xfrm>
            <a:off x="2034238" y="7395215"/>
            <a:ext cx="15275033" cy="1574889"/>
          </a:xfrm>
          <a:prstGeom prst="rect">
            <a:avLst/>
          </a:prstGeom>
        </p:spPr>
        <p:txBody>
          <a:bodyPr lIns="0" tIns="0" rIns="0" bIns="0" rtlCol="0" anchor="t">
            <a:spAutoFit/>
          </a:bodyPr>
          <a:lstStyle/>
          <a:p>
            <a:pPr algn="just">
              <a:lnSpc>
                <a:spcPts val="4199"/>
              </a:lnSpc>
              <a:spcBef>
                <a:spcPct val="0"/>
              </a:spcBef>
            </a:pPr>
            <a:r>
              <a:rPr lang="en-US" sz="2999">
                <a:solidFill>
                  <a:srgbClr val="FFFFFF"/>
                </a:solidFill>
                <a:latin typeface="Halant Light"/>
              </a:rPr>
              <a:t>Pernyataan sebelumnya didukung pada kedua plot berikut. Ambil contoh sub kategori produk “Tables”. Produk tersebut memiliki harga yang cenderung lebih tinggi dibandingkan dengan sub-kategori lainnya. Namun, profit yang dihasilkan masih rendah bahkan lebih banyak minus.</a:t>
            </a:r>
          </a:p>
        </p:txBody>
      </p:sp>
      <p:pic>
        <p:nvPicPr>
          <p:cNvPr id="6" name="Picture 6"/>
          <p:cNvPicPr>
            <a:picLocks noChangeAspect="1"/>
          </p:cNvPicPr>
          <p:nvPr/>
        </p:nvPicPr>
        <p:blipFill>
          <a:blip r:embed="rId2"/>
          <a:srcRect/>
          <a:stretch>
            <a:fillRect/>
          </a:stretch>
        </p:blipFill>
        <p:spPr>
          <a:xfrm>
            <a:off x="2004530" y="1458307"/>
            <a:ext cx="15304741" cy="2355495"/>
          </a:xfrm>
          <a:prstGeom prst="rect">
            <a:avLst/>
          </a:prstGeom>
        </p:spPr>
      </p:pic>
      <p:pic>
        <p:nvPicPr>
          <p:cNvPr id="7" name="Picture 7"/>
          <p:cNvPicPr>
            <a:picLocks noChangeAspect="1"/>
          </p:cNvPicPr>
          <p:nvPr/>
        </p:nvPicPr>
        <p:blipFill>
          <a:blip r:embed="rId3"/>
          <a:srcRect/>
          <a:stretch>
            <a:fillRect/>
          </a:stretch>
        </p:blipFill>
        <p:spPr>
          <a:xfrm>
            <a:off x="2004530" y="4402226"/>
            <a:ext cx="15304741" cy="2343538"/>
          </a:xfrm>
          <a:prstGeom prst="rect">
            <a:avLst/>
          </a:prstGeom>
        </p:spPr>
      </p:pic>
      <p:sp>
        <p:nvSpPr>
          <p:cNvPr id="8" name="TextBox 8"/>
          <p:cNvSpPr txBox="1"/>
          <p:nvPr/>
        </p:nvSpPr>
        <p:spPr>
          <a:xfrm>
            <a:off x="13085284" y="441140"/>
            <a:ext cx="4937156" cy="396826"/>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alant Medium"/>
              </a:rPr>
              <a:t>DATA MINING| NOVEMBER 2020</a:t>
            </a:r>
          </a:p>
        </p:txBody>
      </p:sp>
      <p:sp>
        <p:nvSpPr>
          <p:cNvPr id="9" name="TextBox 9"/>
          <p:cNvSpPr txBox="1"/>
          <p:nvPr/>
        </p:nvSpPr>
        <p:spPr>
          <a:xfrm>
            <a:off x="16372816"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FFFFFF"/>
                </a:solidFill>
                <a:latin typeface="Halant Medium"/>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28906" b="2890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38200" y="1028700"/>
            <a:ext cx="7734300" cy="8229600"/>
          </a:xfrm>
          <a:prstGeom prst="rect">
            <a:avLst/>
          </a:prstGeom>
          <a:solidFill>
            <a:srgbClr val="FFFFFF"/>
          </a:solidFill>
        </p:spPr>
      </p:sp>
      <p:sp>
        <p:nvSpPr>
          <p:cNvPr id="3" name="AutoShape 3"/>
          <p:cNvSpPr/>
          <p:nvPr/>
        </p:nvSpPr>
        <p:spPr>
          <a:xfrm>
            <a:off x="9525000" y="1028700"/>
            <a:ext cx="7734300" cy="8229600"/>
          </a:xfrm>
          <a:prstGeom prst="rect">
            <a:avLst/>
          </a:prstGeom>
          <a:solidFill>
            <a:srgbClr val="FFFFFF"/>
          </a:solidFill>
        </p:spPr>
      </p:sp>
      <p:sp>
        <p:nvSpPr>
          <p:cNvPr id="4" name="TextBox 4"/>
          <p:cNvSpPr txBox="1"/>
          <p:nvPr/>
        </p:nvSpPr>
        <p:spPr>
          <a:xfrm>
            <a:off x="10058038" y="2208736"/>
            <a:ext cx="6668224" cy="5386090"/>
          </a:xfrm>
          <a:prstGeom prst="rect">
            <a:avLst/>
          </a:prstGeom>
        </p:spPr>
        <p:txBody>
          <a:bodyPr lIns="0" tIns="0" rIns="0" bIns="0" rtlCol="0" anchor="t">
            <a:spAutoFit/>
          </a:bodyPr>
          <a:lstStyle/>
          <a:p>
            <a:pPr algn="just">
              <a:lnSpc>
                <a:spcPts val="4199"/>
              </a:lnSpc>
              <a:spcBef>
                <a:spcPct val="0"/>
              </a:spcBef>
            </a:pPr>
            <a:r>
              <a:rPr lang="en-US" sz="3000" dirty="0">
                <a:solidFill>
                  <a:srgbClr val="1B1B1B"/>
                </a:solidFill>
                <a:latin typeface="Halant Medium"/>
              </a:rPr>
              <a:t>50% </a:t>
            </a:r>
            <a:r>
              <a:rPr lang="en-US" sz="3000" dirty="0" err="1">
                <a:solidFill>
                  <a:srgbClr val="1B1B1B"/>
                </a:solidFill>
                <a:latin typeface="Halant Medium"/>
              </a:rPr>
              <a:t>dari</a:t>
            </a:r>
            <a:r>
              <a:rPr lang="en-US" sz="3000" dirty="0">
                <a:solidFill>
                  <a:srgbClr val="1B1B1B"/>
                </a:solidFill>
                <a:latin typeface="Halant Medium"/>
              </a:rPr>
              <a:t> </a:t>
            </a:r>
            <a:r>
              <a:rPr lang="en-US" sz="3000" dirty="0" err="1">
                <a:solidFill>
                  <a:srgbClr val="1B1B1B"/>
                </a:solidFill>
                <a:latin typeface="Halant Medium"/>
              </a:rPr>
              <a:t>produk-produk</a:t>
            </a:r>
            <a:r>
              <a:rPr lang="en-US" sz="3000" dirty="0">
                <a:solidFill>
                  <a:srgbClr val="1B1B1B"/>
                </a:solidFill>
                <a:latin typeface="Halant Medium"/>
              </a:rPr>
              <a:t> </a:t>
            </a:r>
            <a:r>
              <a:rPr lang="en-US" sz="3000" dirty="0" err="1">
                <a:solidFill>
                  <a:srgbClr val="1B1B1B"/>
                </a:solidFill>
                <a:latin typeface="Halant Medium"/>
              </a:rPr>
              <a:t>terjual</a:t>
            </a:r>
            <a:r>
              <a:rPr lang="en-US" sz="3000" dirty="0">
                <a:solidFill>
                  <a:srgbClr val="1B1B1B"/>
                </a:solidFill>
                <a:latin typeface="Halant Medium"/>
              </a:rPr>
              <a:t> </a:t>
            </a:r>
            <a:r>
              <a:rPr lang="en-US" sz="3000" dirty="0" err="1">
                <a:solidFill>
                  <a:srgbClr val="1B1B1B"/>
                </a:solidFill>
                <a:latin typeface="Halant Medium"/>
              </a:rPr>
              <a:t>memiliki</a:t>
            </a:r>
            <a:r>
              <a:rPr lang="en-US" sz="3000" dirty="0">
                <a:solidFill>
                  <a:srgbClr val="1B1B1B"/>
                </a:solidFill>
                <a:latin typeface="Halant Medium"/>
              </a:rPr>
              <a:t> </a:t>
            </a:r>
            <a:r>
              <a:rPr lang="en-US" sz="3000" dirty="0" err="1">
                <a:solidFill>
                  <a:srgbClr val="1B1B1B"/>
                </a:solidFill>
                <a:latin typeface="Halant Medium"/>
              </a:rPr>
              <a:t>harga</a:t>
            </a:r>
            <a:r>
              <a:rPr lang="en-US" sz="3000" dirty="0">
                <a:solidFill>
                  <a:srgbClr val="1B1B1B"/>
                </a:solidFill>
                <a:latin typeface="Halant Medium"/>
              </a:rPr>
              <a:t> yang </a:t>
            </a:r>
            <a:r>
              <a:rPr lang="en-US" sz="3000" dirty="0" err="1">
                <a:solidFill>
                  <a:srgbClr val="1B1B1B"/>
                </a:solidFill>
                <a:latin typeface="Halant Medium"/>
              </a:rPr>
              <a:t>rendah</a:t>
            </a:r>
            <a:r>
              <a:rPr lang="en-US" sz="3000" dirty="0">
                <a:solidFill>
                  <a:srgbClr val="1B1B1B"/>
                </a:solidFill>
                <a:latin typeface="Halant Medium"/>
              </a:rPr>
              <a:t> </a:t>
            </a:r>
          </a:p>
          <a:p>
            <a:pPr algn="just">
              <a:lnSpc>
                <a:spcPts val="4199"/>
              </a:lnSpc>
              <a:spcBef>
                <a:spcPct val="0"/>
              </a:spcBef>
            </a:pPr>
            <a:endParaRPr lang="en-US" sz="3000" dirty="0">
              <a:solidFill>
                <a:srgbClr val="1B1B1B"/>
              </a:solidFill>
              <a:latin typeface="Halant Medium"/>
            </a:endParaRPr>
          </a:p>
          <a:p>
            <a:pPr algn="just">
              <a:lnSpc>
                <a:spcPts val="4200"/>
              </a:lnSpc>
              <a:spcBef>
                <a:spcPct val="0"/>
              </a:spcBef>
            </a:pPr>
            <a:r>
              <a:rPr lang="en-US" sz="3000" dirty="0" err="1">
                <a:solidFill>
                  <a:srgbClr val="1B1B1B"/>
                </a:solidFill>
                <a:latin typeface="Halant Medium"/>
              </a:rPr>
              <a:t>Rekomendasi</a:t>
            </a:r>
            <a:r>
              <a:rPr lang="en-US" sz="3000" dirty="0">
                <a:solidFill>
                  <a:srgbClr val="1B1B1B"/>
                </a:solidFill>
                <a:latin typeface="Halant Medium"/>
              </a:rPr>
              <a:t>: </a:t>
            </a:r>
          </a:p>
          <a:p>
            <a:pPr algn="just">
              <a:lnSpc>
                <a:spcPts val="4200"/>
              </a:lnSpc>
              <a:spcBef>
                <a:spcPct val="0"/>
              </a:spcBef>
            </a:pPr>
            <a:r>
              <a:rPr lang="en-US" sz="3000" dirty="0" err="1">
                <a:solidFill>
                  <a:srgbClr val="1B1B1B"/>
                </a:solidFill>
                <a:latin typeface="Halant Medium"/>
              </a:rPr>
              <a:t>Penetapan</a:t>
            </a:r>
            <a:r>
              <a:rPr lang="en-US" sz="3000" dirty="0">
                <a:solidFill>
                  <a:srgbClr val="1B1B1B"/>
                </a:solidFill>
                <a:latin typeface="Halant Medium"/>
              </a:rPr>
              <a:t> </a:t>
            </a:r>
            <a:r>
              <a:rPr lang="en-US" sz="3000" dirty="0" err="1">
                <a:solidFill>
                  <a:srgbClr val="1B1B1B"/>
                </a:solidFill>
                <a:latin typeface="Halant Medium"/>
              </a:rPr>
              <a:t>harga</a:t>
            </a:r>
            <a:r>
              <a:rPr lang="en-US" sz="3000" dirty="0">
                <a:solidFill>
                  <a:srgbClr val="1B1B1B"/>
                </a:solidFill>
                <a:latin typeface="Halant Medium"/>
              </a:rPr>
              <a:t> pada masing-masing </a:t>
            </a:r>
            <a:r>
              <a:rPr lang="en-US" sz="3000" dirty="0" err="1">
                <a:solidFill>
                  <a:srgbClr val="1B1B1B"/>
                </a:solidFill>
                <a:latin typeface="Halant Medium"/>
              </a:rPr>
              <a:t>produk</a:t>
            </a:r>
            <a:r>
              <a:rPr lang="en-US" sz="3000" dirty="0">
                <a:solidFill>
                  <a:srgbClr val="1B1B1B"/>
                </a:solidFill>
                <a:latin typeface="Halant Medium"/>
              </a:rPr>
              <a:t> </a:t>
            </a:r>
            <a:r>
              <a:rPr lang="en-US" sz="3000" dirty="0" err="1">
                <a:solidFill>
                  <a:srgbClr val="1B1B1B"/>
                </a:solidFill>
                <a:latin typeface="Halant Medium"/>
              </a:rPr>
              <a:t>perlu</a:t>
            </a:r>
            <a:r>
              <a:rPr lang="en-US" sz="3000" dirty="0">
                <a:solidFill>
                  <a:srgbClr val="1B1B1B"/>
                </a:solidFill>
                <a:latin typeface="Halant Medium"/>
              </a:rPr>
              <a:t> </a:t>
            </a:r>
            <a:r>
              <a:rPr lang="en-US" sz="3000" dirty="0" err="1">
                <a:solidFill>
                  <a:srgbClr val="1B1B1B"/>
                </a:solidFill>
                <a:latin typeface="Halant Medium"/>
              </a:rPr>
              <a:t>dievaluasi</a:t>
            </a:r>
            <a:r>
              <a:rPr lang="en-US" sz="3000" dirty="0">
                <a:solidFill>
                  <a:srgbClr val="1B1B1B"/>
                </a:solidFill>
                <a:latin typeface="Halant Medium"/>
              </a:rPr>
              <a:t> </a:t>
            </a:r>
            <a:r>
              <a:rPr lang="en-US" sz="3000" dirty="0" err="1">
                <a:solidFill>
                  <a:srgbClr val="1B1B1B"/>
                </a:solidFill>
                <a:latin typeface="Halant Medium"/>
              </a:rPr>
              <a:t>kembali</a:t>
            </a:r>
            <a:r>
              <a:rPr lang="en-US" sz="3000" dirty="0">
                <a:solidFill>
                  <a:srgbClr val="1B1B1B"/>
                </a:solidFill>
                <a:latin typeface="Halant Medium"/>
              </a:rPr>
              <a:t>. </a:t>
            </a:r>
            <a:r>
              <a:rPr lang="en-US" sz="3000" dirty="0" err="1">
                <a:solidFill>
                  <a:srgbClr val="1B1B1B"/>
                </a:solidFill>
                <a:latin typeface="Halant Medium"/>
              </a:rPr>
              <a:t>meski</a:t>
            </a:r>
            <a:r>
              <a:rPr lang="en-US" sz="3000" dirty="0">
                <a:solidFill>
                  <a:srgbClr val="1B1B1B"/>
                </a:solidFill>
                <a:latin typeface="Halant Medium"/>
              </a:rPr>
              <a:t> </a:t>
            </a:r>
            <a:r>
              <a:rPr lang="en-US" sz="3000" dirty="0" err="1">
                <a:solidFill>
                  <a:srgbClr val="1B1B1B"/>
                </a:solidFill>
                <a:latin typeface="Halant Medium"/>
              </a:rPr>
              <a:t>korelasi</a:t>
            </a:r>
            <a:r>
              <a:rPr lang="en-US" sz="3000" dirty="0">
                <a:solidFill>
                  <a:srgbClr val="1B1B1B"/>
                </a:solidFill>
                <a:latin typeface="Halant Medium"/>
              </a:rPr>
              <a:t> </a:t>
            </a:r>
            <a:r>
              <a:rPr lang="en-US" sz="3000" dirty="0" err="1">
                <a:solidFill>
                  <a:srgbClr val="1B1B1B"/>
                </a:solidFill>
                <a:latin typeface="Halant Medium"/>
              </a:rPr>
              <a:t>antara</a:t>
            </a:r>
            <a:r>
              <a:rPr lang="en-US" sz="3000" dirty="0">
                <a:solidFill>
                  <a:srgbClr val="1B1B1B"/>
                </a:solidFill>
                <a:latin typeface="Halant Medium"/>
              </a:rPr>
              <a:t> </a:t>
            </a:r>
            <a:r>
              <a:rPr lang="en-US" sz="3000" dirty="0" err="1">
                <a:solidFill>
                  <a:srgbClr val="1B1B1B"/>
                </a:solidFill>
                <a:latin typeface="Halant Medium"/>
              </a:rPr>
              <a:t>harga</a:t>
            </a:r>
            <a:r>
              <a:rPr lang="en-US" sz="3000" dirty="0">
                <a:solidFill>
                  <a:srgbClr val="1B1B1B"/>
                </a:solidFill>
                <a:latin typeface="Halant Medium"/>
              </a:rPr>
              <a:t> </a:t>
            </a:r>
            <a:r>
              <a:rPr lang="en-US" sz="3000" dirty="0" err="1">
                <a:solidFill>
                  <a:srgbClr val="1B1B1B"/>
                </a:solidFill>
                <a:latin typeface="Halant Medium"/>
              </a:rPr>
              <a:t>produk</a:t>
            </a:r>
            <a:r>
              <a:rPr lang="en-US" sz="3000" dirty="0">
                <a:solidFill>
                  <a:srgbClr val="1B1B1B"/>
                </a:solidFill>
                <a:latin typeface="Halant Medium"/>
              </a:rPr>
              <a:t> </a:t>
            </a:r>
            <a:r>
              <a:rPr lang="en-US" sz="3000" dirty="0" err="1">
                <a:solidFill>
                  <a:srgbClr val="1B1B1B"/>
                </a:solidFill>
                <a:latin typeface="Halant Medium"/>
              </a:rPr>
              <a:t>dengan</a:t>
            </a:r>
            <a:r>
              <a:rPr lang="en-US" sz="3000" dirty="0">
                <a:solidFill>
                  <a:srgbClr val="1B1B1B"/>
                </a:solidFill>
                <a:latin typeface="Halant Medium"/>
              </a:rPr>
              <a:t> profit yang </a:t>
            </a:r>
            <a:r>
              <a:rPr lang="en-US" sz="3000" dirty="0" err="1">
                <a:solidFill>
                  <a:srgbClr val="1B1B1B"/>
                </a:solidFill>
                <a:latin typeface="Halant Medium"/>
              </a:rPr>
              <a:t>dihasilkan</a:t>
            </a:r>
            <a:r>
              <a:rPr lang="en-US" sz="3000" dirty="0">
                <a:solidFill>
                  <a:srgbClr val="1B1B1B"/>
                </a:solidFill>
                <a:latin typeface="Halant Medium"/>
              </a:rPr>
              <a:t> </a:t>
            </a:r>
            <a:r>
              <a:rPr lang="en-US" sz="3000" dirty="0" err="1">
                <a:solidFill>
                  <a:srgbClr val="1B1B1B"/>
                </a:solidFill>
                <a:latin typeface="Halant Medium"/>
              </a:rPr>
              <a:t>relatif</a:t>
            </a:r>
            <a:r>
              <a:rPr lang="en-US" sz="3000" dirty="0">
                <a:solidFill>
                  <a:srgbClr val="1B1B1B"/>
                </a:solidFill>
                <a:latin typeface="Halant Medium"/>
              </a:rPr>
              <a:t> </a:t>
            </a:r>
            <a:r>
              <a:rPr lang="en-US" sz="3000" dirty="0" err="1">
                <a:solidFill>
                  <a:srgbClr val="1B1B1B"/>
                </a:solidFill>
                <a:latin typeface="Halant Medium"/>
              </a:rPr>
              <a:t>rendah</a:t>
            </a:r>
            <a:r>
              <a:rPr lang="en-US" sz="3000" dirty="0">
                <a:solidFill>
                  <a:srgbClr val="1B1B1B"/>
                </a:solidFill>
                <a:latin typeface="Halant Medium"/>
              </a:rPr>
              <a:t>, </a:t>
            </a:r>
            <a:r>
              <a:rPr lang="en-US" sz="3000" dirty="0" err="1">
                <a:solidFill>
                  <a:srgbClr val="1B1B1B"/>
                </a:solidFill>
                <a:latin typeface="Halant Medium"/>
              </a:rPr>
              <a:t>namun</a:t>
            </a:r>
            <a:r>
              <a:rPr lang="en-US" sz="3000" dirty="0">
                <a:solidFill>
                  <a:srgbClr val="1B1B1B"/>
                </a:solidFill>
                <a:latin typeface="Halant Medium"/>
              </a:rPr>
              <a:t> </a:t>
            </a:r>
            <a:r>
              <a:rPr lang="en-US" sz="3000" dirty="0" err="1">
                <a:solidFill>
                  <a:srgbClr val="1B1B1B"/>
                </a:solidFill>
                <a:latin typeface="Halant Medium"/>
              </a:rPr>
              <a:t>tetap</a:t>
            </a:r>
            <a:r>
              <a:rPr lang="en-US" sz="3000" dirty="0">
                <a:solidFill>
                  <a:srgbClr val="1B1B1B"/>
                </a:solidFill>
                <a:latin typeface="Halant Medium"/>
              </a:rPr>
              <a:t> </a:t>
            </a:r>
            <a:r>
              <a:rPr lang="en-US" sz="3000" dirty="0" err="1">
                <a:solidFill>
                  <a:srgbClr val="1B1B1B"/>
                </a:solidFill>
                <a:latin typeface="Halant Medium"/>
              </a:rPr>
              <a:t>saja</a:t>
            </a:r>
            <a:r>
              <a:rPr lang="en-US" sz="3000" dirty="0">
                <a:solidFill>
                  <a:srgbClr val="1B1B1B"/>
                </a:solidFill>
                <a:latin typeface="Halant Medium"/>
              </a:rPr>
              <a:t> </a:t>
            </a:r>
            <a:r>
              <a:rPr lang="en-US" sz="3000" dirty="0" err="1">
                <a:solidFill>
                  <a:srgbClr val="1B1B1B"/>
                </a:solidFill>
                <a:latin typeface="Halant Medium"/>
              </a:rPr>
              <a:t>korelasi</a:t>
            </a:r>
            <a:r>
              <a:rPr lang="en-US" sz="3000" dirty="0">
                <a:solidFill>
                  <a:srgbClr val="1B1B1B"/>
                </a:solidFill>
                <a:latin typeface="Halant Medium"/>
              </a:rPr>
              <a:t> </a:t>
            </a:r>
            <a:r>
              <a:rPr lang="en-US" sz="3000" dirty="0" err="1">
                <a:solidFill>
                  <a:srgbClr val="1B1B1B"/>
                </a:solidFill>
                <a:latin typeface="Halant Medium"/>
              </a:rPr>
              <a:t>antara</a:t>
            </a:r>
            <a:r>
              <a:rPr lang="en-US" sz="3000" dirty="0">
                <a:solidFill>
                  <a:srgbClr val="1B1B1B"/>
                </a:solidFill>
                <a:latin typeface="Halant Medium"/>
              </a:rPr>
              <a:t> </a:t>
            </a:r>
            <a:r>
              <a:rPr lang="en-US" sz="3000" dirty="0" err="1">
                <a:solidFill>
                  <a:srgbClr val="1B1B1B"/>
                </a:solidFill>
                <a:latin typeface="Halant Medium"/>
              </a:rPr>
              <a:t>keduanya</a:t>
            </a:r>
            <a:r>
              <a:rPr lang="en-US" sz="3000" dirty="0">
                <a:solidFill>
                  <a:srgbClr val="1B1B1B"/>
                </a:solidFill>
                <a:latin typeface="Halant Medium"/>
              </a:rPr>
              <a:t> </a:t>
            </a:r>
            <a:r>
              <a:rPr lang="en-US" sz="3000" dirty="0" err="1">
                <a:solidFill>
                  <a:srgbClr val="1B1B1B"/>
                </a:solidFill>
                <a:latin typeface="Halant Medium"/>
              </a:rPr>
              <a:t>positif</a:t>
            </a:r>
            <a:r>
              <a:rPr lang="en-US" sz="3000" dirty="0">
                <a:solidFill>
                  <a:srgbClr val="1B1B1B"/>
                </a:solidFill>
                <a:latin typeface="Halant Medium"/>
              </a:rPr>
              <a:t>.</a:t>
            </a:r>
          </a:p>
        </p:txBody>
      </p:sp>
      <p:pic>
        <p:nvPicPr>
          <p:cNvPr id="5" name="Picture 5"/>
          <p:cNvPicPr>
            <a:picLocks noChangeAspect="1"/>
          </p:cNvPicPr>
          <p:nvPr/>
        </p:nvPicPr>
        <p:blipFill>
          <a:blip r:embed="rId3"/>
          <a:srcRect/>
          <a:stretch>
            <a:fillRect/>
          </a:stretch>
        </p:blipFill>
        <p:spPr>
          <a:xfrm>
            <a:off x="1334047" y="1537380"/>
            <a:ext cx="6742607" cy="7212241"/>
          </a:xfrm>
          <a:prstGeom prst="rect">
            <a:avLst/>
          </a:prstGeom>
        </p:spPr>
      </p:pic>
      <p:sp>
        <p:nvSpPr>
          <p:cNvPr id="6" name="TextBox 6"/>
          <p:cNvSpPr txBox="1"/>
          <p:nvPr/>
        </p:nvSpPr>
        <p:spPr>
          <a:xfrm>
            <a:off x="16860281" y="9153525"/>
            <a:ext cx="1427719" cy="955444"/>
          </a:xfrm>
          <a:prstGeom prst="rect">
            <a:avLst/>
          </a:prstGeom>
        </p:spPr>
        <p:txBody>
          <a:bodyPr lIns="0" tIns="0" rIns="0" bIns="0" rtlCol="0" anchor="t">
            <a:spAutoFit/>
          </a:bodyPr>
          <a:lstStyle/>
          <a:p>
            <a:pPr algn="ctr">
              <a:lnSpc>
                <a:spcPts val="7839"/>
              </a:lnSpc>
              <a:spcBef>
                <a:spcPct val="0"/>
              </a:spcBef>
            </a:pPr>
            <a:r>
              <a:rPr lang="en-US" sz="5600">
                <a:solidFill>
                  <a:srgbClr val="1B1B1B"/>
                </a:solidFill>
                <a:latin typeface="Halant Medium"/>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920</Words>
  <Application>Microsoft Office PowerPoint</Application>
  <PresentationFormat>Kustom</PresentationFormat>
  <Paragraphs>136</Paragraphs>
  <Slides>28</Slides>
  <Notes>0</Notes>
  <HiddenSlides>0</HiddenSlides>
  <MMClips>0</MMClips>
  <ScaleCrop>false</ScaleCrop>
  <HeadingPairs>
    <vt:vector size="4" baseType="variant">
      <vt:variant>
        <vt:lpstr>Tema</vt:lpstr>
      </vt:variant>
      <vt:variant>
        <vt:i4>1</vt:i4>
      </vt:variant>
      <vt:variant>
        <vt:lpstr>Judul Slide</vt:lpstr>
      </vt:variant>
      <vt:variant>
        <vt:i4>28</vt:i4>
      </vt:variant>
    </vt:vector>
  </HeadingPairs>
  <TitlesOfParts>
    <vt:vector size="29" baseType="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Business Plan Presentation</dc:title>
  <cp:lastModifiedBy>Pengguna Tidak dikenal</cp:lastModifiedBy>
  <cp:revision>10</cp:revision>
  <dcterms:created xsi:type="dcterms:W3CDTF">2006-08-16T00:00:00Z</dcterms:created>
  <dcterms:modified xsi:type="dcterms:W3CDTF">2021-07-08T03:52:26Z</dcterms:modified>
  <dc:identifier>DAEM7lR6Hec</dc:identifier>
</cp:coreProperties>
</file>